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7" r:id="rId2"/>
    <p:sldId id="258" r:id="rId3"/>
    <p:sldId id="264" r:id="rId4"/>
    <p:sldId id="265" r:id="rId5"/>
    <p:sldId id="259" r:id="rId6"/>
    <p:sldId id="268" r:id="rId7"/>
    <p:sldId id="267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086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754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53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838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517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989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76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90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305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1029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092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C83D5-F2C5-4A5F-986D-AB9EBD7C8ECC}" type="datetimeFigureOut">
              <a:rPr lang="sl-SI" smtClean="0"/>
              <a:t>22. 05. 2020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4B504-5A66-4431-8380-BD0208D82C9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224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-science.com/wp-content/uploads/2018/09/en-animation-belt-drive-slippage-01.gif" TargetMode="External"/><Relationship Id="rId7" Type="http://schemas.openxmlformats.org/officeDocument/2006/relationships/image" Target="../media/image13.gif"/><Relationship Id="rId2" Type="http://schemas.openxmlformats.org/officeDocument/2006/relationships/hyperlink" Target="https://i.makeagif.com/media/1-16-2016/oMxdzl.gi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tec-science.com/mechanical-power-transmission/belt-drive/slippage/" TargetMode="External"/><Relationship Id="rId5" Type="http://schemas.openxmlformats.org/officeDocument/2006/relationships/hyperlink" Target="https://www.tec-science.com/mechanical-power-transmission/basics/operating-principle/" TargetMode="External"/><Relationship Id="rId4" Type="http://schemas.openxmlformats.org/officeDocument/2006/relationships/hyperlink" Target="https://thumbs.gfycat.com/MeagerWindingCrow-size_restricted.gi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887526" y="239483"/>
            <a:ext cx="10293532" cy="4711337"/>
          </a:xfrm>
        </p:spPr>
        <p:txBody>
          <a:bodyPr>
            <a:noAutofit/>
          </a:bodyPr>
          <a:lstStyle/>
          <a:p>
            <a:endParaRPr lang="sl-SI" sz="6600" dirty="0" smtClean="0"/>
          </a:p>
          <a:p>
            <a:r>
              <a:rPr lang="sl-SI" sz="6600" dirty="0" smtClean="0">
                <a:latin typeface="Algerian" panose="04020705040A02060702" pitchFamily="82" charset="0"/>
              </a:rPr>
              <a:t>Deli strojev in naprav </a:t>
            </a:r>
          </a:p>
          <a:p>
            <a:r>
              <a:rPr lang="sl-SI" sz="6600" dirty="0" smtClean="0">
                <a:latin typeface="Algerian" panose="04020705040A02060702" pitchFamily="82" charset="0"/>
              </a:rPr>
              <a:t>se </a:t>
            </a:r>
          </a:p>
          <a:p>
            <a:r>
              <a:rPr lang="sl-SI" sz="6600" dirty="0" smtClean="0">
                <a:latin typeface="Algerian" panose="04020705040A02060702" pitchFamily="82" charset="0"/>
              </a:rPr>
              <a:t>gibljejo</a:t>
            </a:r>
            <a:endParaRPr lang="sl-SI" sz="6600" dirty="0">
              <a:latin typeface="Algerian" panose="04020705040A02060702" pitchFamily="82" charset="0"/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994" y="4950820"/>
            <a:ext cx="2690948" cy="134547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49" y="4998196"/>
            <a:ext cx="2567532" cy="131077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237" y="4707008"/>
            <a:ext cx="2061619" cy="18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1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919535" y="399260"/>
            <a:ext cx="82296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600" dirty="0"/>
              <a:t>ORODJE             NAPRAVA            STROJ</a:t>
            </a:r>
          </a:p>
          <a:p>
            <a:pPr marL="0" indent="0" algn="ctr">
              <a:buNone/>
            </a:pPr>
            <a:endParaRPr lang="sl-SI" sz="3600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8112224" y="6309321"/>
            <a:ext cx="21336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esna puščica 4"/>
          <p:cNvSpPr/>
          <p:nvPr/>
        </p:nvSpPr>
        <p:spPr>
          <a:xfrm>
            <a:off x="4511824" y="620688"/>
            <a:ext cx="648072" cy="1440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Desna puščica 5"/>
          <p:cNvSpPr/>
          <p:nvPr/>
        </p:nvSpPr>
        <p:spPr>
          <a:xfrm>
            <a:off x="7320136" y="635888"/>
            <a:ext cx="648072" cy="1440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80440" y="1437921"/>
            <a:ext cx="7481423" cy="4845271"/>
            <a:chOff x="2380440" y="1437921"/>
            <a:chExt cx="7481423" cy="4845271"/>
          </a:xfrm>
        </p:grpSpPr>
        <p:sp>
          <p:nvSpPr>
            <p:cNvPr id="10" name="PoljeZBesedilom 9"/>
            <p:cNvSpPr txBox="1"/>
            <p:nvPr/>
          </p:nvSpPr>
          <p:spPr>
            <a:xfrm>
              <a:off x="2517047" y="2027717"/>
              <a:ext cx="7344816" cy="1569660"/>
            </a:xfrm>
            <a:prstGeom prst="rect">
              <a:avLst/>
            </a:prstGeom>
            <a:solidFill>
              <a:srgbClr val="99FFCC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cs typeface="Arial" charset="0"/>
                </a:rPr>
                <a:t>delovna priprava, ki z gibanjem svojih sestavnih delov pretvarja energijo iz ene oblike v drugo</a:t>
              </a:r>
            </a:p>
          </p:txBody>
        </p:sp>
        <p:sp>
          <p:nvSpPr>
            <p:cNvPr id="11" name="Desna puščica 10"/>
            <p:cNvSpPr/>
            <p:nvPr/>
          </p:nvSpPr>
          <p:spPr>
            <a:xfrm rot="8724139">
              <a:off x="6983938" y="1437921"/>
              <a:ext cx="1651665" cy="132605"/>
            </a:xfrm>
            <a:prstGeom prst="rightArrow">
              <a:avLst>
                <a:gd name="adj1" fmla="val 13463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Desna puščica 11"/>
            <p:cNvSpPr/>
            <p:nvPr/>
          </p:nvSpPr>
          <p:spPr>
            <a:xfrm rot="1010073">
              <a:off x="4135814" y="4652909"/>
              <a:ext cx="2646580" cy="126983"/>
            </a:xfrm>
            <a:prstGeom prst="rightArrow">
              <a:avLst>
                <a:gd name="adj1" fmla="val 13463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4" name="PoljeZBesedilom 13"/>
            <p:cNvSpPr txBox="1"/>
            <p:nvPr/>
          </p:nvSpPr>
          <p:spPr>
            <a:xfrm>
              <a:off x="6744072" y="4221089"/>
              <a:ext cx="3026945" cy="2062103"/>
            </a:xfrm>
            <a:prstGeom prst="rect">
              <a:avLst/>
            </a:prstGeom>
            <a:solidFill>
              <a:srgbClr val="FFCCFF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sl-SI" sz="3200" dirty="0">
                  <a:cs typeface="Arial" charset="0"/>
                </a:rPr>
                <a:t>   pogonski del</a:t>
              </a:r>
            </a:p>
            <a:p>
              <a:pPr>
                <a:buFont typeface="Arial" charset="0"/>
                <a:buChar char="•"/>
              </a:pPr>
              <a:r>
                <a:rPr lang="sl-SI" sz="3200" dirty="0">
                  <a:cs typeface="Arial" charset="0"/>
                </a:rPr>
                <a:t>  </a:t>
              </a:r>
              <a:r>
                <a:rPr lang="sl-SI" sz="3200" dirty="0" smtClean="0">
                  <a:cs typeface="Arial" charset="0"/>
                </a:rPr>
                <a:t> </a:t>
              </a:r>
              <a:r>
                <a:rPr lang="sl-SI" sz="3200" dirty="0" smtClean="0">
                  <a:solidFill>
                    <a:srgbClr val="008000"/>
                  </a:solidFill>
                  <a:cs typeface="Arial" charset="0"/>
                </a:rPr>
                <a:t>prenosni </a:t>
              </a:r>
              <a:r>
                <a:rPr lang="sl-SI" sz="3200" dirty="0">
                  <a:solidFill>
                    <a:srgbClr val="008000"/>
                  </a:solidFill>
                  <a:cs typeface="Arial" charset="0"/>
                </a:rPr>
                <a:t>del</a:t>
              </a:r>
            </a:p>
            <a:p>
              <a:pPr>
                <a:buFont typeface="Arial" charset="0"/>
                <a:buChar char="•"/>
              </a:pPr>
              <a:r>
                <a:rPr lang="sl-SI" sz="3200" dirty="0">
                  <a:cs typeface="Arial" charset="0"/>
                </a:rPr>
                <a:t>  </a:t>
              </a:r>
              <a:r>
                <a:rPr lang="sl-SI" sz="3200" dirty="0" smtClean="0">
                  <a:cs typeface="Arial" charset="0"/>
                </a:rPr>
                <a:t> delovni del</a:t>
              </a:r>
            </a:p>
            <a:p>
              <a:pPr>
                <a:buFont typeface="Arial" charset="0"/>
                <a:buChar char="•"/>
              </a:pPr>
              <a:r>
                <a:rPr lang="sl-SI" sz="3200" dirty="0" smtClean="0">
                  <a:cs typeface="Arial" charset="0"/>
                </a:rPr>
                <a:t>   ohišje</a:t>
              </a:r>
              <a:endParaRPr lang="sl-SI" sz="3200" dirty="0">
                <a:cs typeface="Arial" charset="0"/>
              </a:endParaRPr>
            </a:p>
          </p:txBody>
        </p:sp>
        <p:sp>
          <p:nvSpPr>
            <p:cNvPr id="2" name="PoljeZBesedilom 1"/>
            <p:cNvSpPr txBox="1"/>
            <p:nvPr/>
          </p:nvSpPr>
          <p:spPr>
            <a:xfrm>
              <a:off x="2380440" y="4049397"/>
              <a:ext cx="1793696" cy="461665"/>
            </a:xfrm>
            <a:prstGeom prst="rect">
              <a:avLst/>
            </a:prstGeom>
            <a:solidFill>
              <a:srgbClr val="FFFF0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400" dirty="0" smtClean="0"/>
                <a:t>sestavni deli</a:t>
              </a:r>
              <a:endParaRPr lang="sl-SI" sz="2400" dirty="0"/>
            </a:p>
          </p:txBody>
        </p:sp>
        <p:sp>
          <p:nvSpPr>
            <p:cNvPr id="13" name="Desna puščica 12"/>
            <p:cNvSpPr/>
            <p:nvPr/>
          </p:nvSpPr>
          <p:spPr>
            <a:xfrm rot="9011732">
              <a:off x="3407089" y="3767421"/>
              <a:ext cx="1032720" cy="105902"/>
            </a:xfrm>
            <a:prstGeom prst="rightArrow">
              <a:avLst>
                <a:gd name="adj1" fmla="val 13463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8" name="Pravokotnik 7"/>
          <p:cNvSpPr/>
          <p:nvPr/>
        </p:nvSpPr>
        <p:spPr>
          <a:xfrm>
            <a:off x="664088" y="1228111"/>
            <a:ext cx="6152903" cy="461665"/>
          </a:xfrm>
          <a:prstGeom prst="rect">
            <a:avLst/>
          </a:prstGeom>
          <a:solidFill>
            <a:srgbClr val="99CCFF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sl-SI" sz="2400" dirty="0"/>
              <a:t>Stroji in naprave so narejeni za različna </a:t>
            </a:r>
            <a:r>
              <a:rPr lang="sl-SI" sz="2400" dirty="0" smtClean="0"/>
              <a:t>opravila.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1423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85949" y="740229"/>
            <a:ext cx="10515600" cy="5364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3200" dirty="0"/>
              <a:t>Človek si pri opravljanju različnih opravil pomaga z različnimi stroji, napravami in vozili, saj tako lažje, hitreje ter bolj natančno in skrbno opravi delo.</a:t>
            </a:r>
            <a:br>
              <a:rPr lang="sl-SI" sz="3200" dirty="0"/>
            </a:br>
            <a:endParaRPr lang="sl-SI" sz="3200" dirty="0"/>
          </a:p>
          <a:p>
            <a:pPr marL="0" indent="0">
              <a:buNone/>
            </a:pPr>
            <a:r>
              <a:rPr lang="sl-SI" sz="3200" dirty="0" smtClean="0"/>
              <a:t>Deli stroja:</a:t>
            </a:r>
          </a:p>
          <a:p>
            <a:pPr>
              <a:buFontTx/>
              <a:buChar char="-"/>
            </a:pPr>
            <a:r>
              <a:rPr lang="sl-SI" sz="3200" dirty="0" smtClean="0"/>
              <a:t>ohišje daje </a:t>
            </a:r>
            <a:r>
              <a:rPr lang="sl-SI" sz="3200" dirty="0"/>
              <a:t>napravi trdnost in preprečuje, da bi uporabnik stroja prišel do gibljivih </a:t>
            </a:r>
            <a:r>
              <a:rPr lang="sl-SI" sz="3200" dirty="0" smtClean="0"/>
              <a:t>delov</a:t>
            </a:r>
          </a:p>
          <a:p>
            <a:pPr>
              <a:buFontTx/>
              <a:buChar char="-"/>
            </a:pPr>
            <a:r>
              <a:rPr lang="sl-SI" sz="3200" dirty="0" smtClean="0"/>
              <a:t>pogonski </a:t>
            </a:r>
            <a:r>
              <a:rPr lang="sl-SI" sz="3200" dirty="0"/>
              <a:t>del stroja </a:t>
            </a:r>
            <a:r>
              <a:rPr lang="sl-SI" sz="3200" dirty="0" smtClean="0"/>
              <a:t>je motor (največkrat </a:t>
            </a:r>
            <a:r>
              <a:rPr lang="sl-SI" sz="3200" dirty="0"/>
              <a:t>električni </a:t>
            </a:r>
            <a:r>
              <a:rPr lang="sl-SI" sz="3200" dirty="0" smtClean="0"/>
              <a:t>motor)</a:t>
            </a:r>
          </a:p>
          <a:p>
            <a:pPr>
              <a:buFontTx/>
              <a:buChar char="-"/>
            </a:pPr>
            <a:r>
              <a:rPr lang="sl-SI" sz="3200" dirty="0"/>
              <a:t>p</a:t>
            </a:r>
            <a:r>
              <a:rPr lang="sl-SI" sz="3200" dirty="0" smtClean="0"/>
              <a:t>renosni </a:t>
            </a:r>
            <a:r>
              <a:rPr lang="sl-SI" sz="3200" dirty="0"/>
              <a:t>del stroja </a:t>
            </a:r>
            <a:r>
              <a:rPr lang="sl-SI" sz="3200" dirty="0" smtClean="0"/>
              <a:t>so gonila (verižni prenos, jermenski prenos, zobniški prenos, torni prenos)</a:t>
            </a:r>
          </a:p>
          <a:p>
            <a:pPr>
              <a:buFontTx/>
              <a:buChar char="-"/>
            </a:pPr>
            <a:r>
              <a:rPr lang="sl-SI" sz="3200" dirty="0"/>
              <a:t>d</a:t>
            </a:r>
            <a:r>
              <a:rPr lang="sl-SI" sz="3200" dirty="0" smtClean="0"/>
              <a:t>elovni </a:t>
            </a:r>
            <a:r>
              <a:rPr lang="sl-SI" sz="3200" dirty="0"/>
              <a:t>del stroja (rezalni </a:t>
            </a:r>
            <a:r>
              <a:rPr lang="sl-SI" sz="3200" dirty="0" smtClean="0"/>
              <a:t>noži, sveder, žagin list …)</a:t>
            </a:r>
            <a:endParaRPr lang="sl-SI" sz="32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880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622" y="3064379"/>
            <a:ext cx="3772989" cy="3593323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77240" y="789306"/>
            <a:ext cx="10515600" cy="2885712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l-SI" altLang="sl-SI" sz="2400" dirty="0" smtClean="0">
                <a:latin typeface="Arial" panose="020B0604020202020204" pitchFamily="34" charset="0"/>
              </a:rPr>
              <a:t>Deli stroja, ki prenašajo gibanje, so </a:t>
            </a:r>
            <a:r>
              <a:rPr lang="sl-SI" altLang="sl-SI" sz="2400" b="1" dirty="0" smtClean="0">
                <a:latin typeface="Arial" panose="020B0604020202020204" pitchFamily="34" charset="0"/>
              </a:rPr>
              <a:t>gonila</a:t>
            </a:r>
            <a:r>
              <a:rPr lang="sl-SI" altLang="sl-SI" sz="2400" dirty="0" smtClean="0">
                <a:latin typeface="Arial" panose="020B0604020202020204" pitchFamily="34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l-SI" altLang="sl-SI" sz="2400" dirty="0" smtClean="0">
                <a:latin typeface="Arial" panose="020B0604020202020204" pitchFamily="34" charset="0"/>
              </a:rPr>
              <a:t>Poznamo več vrst gonil. Poimenujemo jih glede na to, </a:t>
            </a:r>
            <a:r>
              <a:rPr lang="sl-SI" altLang="sl-SI" sz="2400" b="1" dirty="0" smtClean="0">
                <a:latin typeface="Arial" panose="020B0604020202020204" pitchFamily="34" charset="0"/>
              </a:rPr>
              <a:t>kaj prenaša</a:t>
            </a:r>
            <a:r>
              <a:rPr lang="sl-SI" altLang="sl-SI" sz="2400" dirty="0" smtClean="0">
                <a:latin typeface="Arial" panose="020B0604020202020204" pitchFamily="34" charset="0"/>
              </a:rPr>
              <a:t> gibanje. Gibanje lahko prenaša </a:t>
            </a:r>
            <a:r>
              <a:rPr lang="sl-SI" altLang="sl-SI" sz="2400" b="1" dirty="0" smtClean="0">
                <a:latin typeface="Arial" panose="020B0604020202020204" pitchFamily="34" charset="0"/>
              </a:rPr>
              <a:t>jermen</a:t>
            </a:r>
            <a:r>
              <a:rPr lang="sl-SI" altLang="sl-SI" sz="2400" dirty="0" smtClean="0">
                <a:latin typeface="Arial" panose="020B0604020202020204" pitchFamily="34" charset="0"/>
              </a:rPr>
              <a:t>, </a:t>
            </a:r>
            <a:r>
              <a:rPr lang="sl-SI" altLang="sl-SI" sz="2400" b="1" dirty="0" smtClean="0">
                <a:latin typeface="Arial" panose="020B0604020202020204" pitchFamily="34" charset="0"/>
              </a:rPr>
              <a:t>veriga</a:t>
            </a:r>
            <a:r>
              <a:rPr lang="sl-SI" altLang="sl-SI" sz="2400" dirty="0" smtClean="0">
                <a:latin typeface="Arial" panose="020B0604020202020204" pitchFamily="34" charset="0"/>
              </a:rPr>
              <a:t> ali </a:t>
            </a:r>
            <a:r>
              <a:rPr lang="sl-SI" altLang="sl-SI" sz="2400" b="1" dirty="0" smtClean="0">
                <a:latin typeface="Arial" panose="020B0604020202020204" pitchFamily="34" charset="0"/>
              </a:rPr>
              <a:t>zobnik</a:t>
            </a:r>
            <a:r>
              <a:rPr lang="sl-SI" altLang="sl-SI" sz="2400" dirty="0" smtClean="0">
                <a:latin typeface="Arial" panose="020B0604020202020204" pitchFamily="34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l-SI" altLang="sl-SI" sz="24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l-SI" altLang="sl-SI" sz="2400" dirty="0" smtClean="0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sl-SI" sz="2400" b="1" dirty="0" smtClean="0"/>
              <a:t>Verižno </a:t>
            </a:r>
            <a:r>
              <a:rPr lang="sl-SI" sz="2400" b="1" dirty="0"/>
              <a:t>gonilo</a:t>
            </a:r>
            <a:r>
              <a:rPr lang="sl-SI" sz="2400" dirty="0"/>
              <a:t> namesto jermena za prenos gibanja uporablja </a:t>
            </a:r>
            <a:r>
              <a:rPr lang="sl-SI" sz="2400" b="1" dirty="0"/>
              <a:t>verigo</a:t>
            </a:r>
            <a:r>
              <a:rPr lang="sl-SI" sz="2400" dirty="0"/>
              <a:t>, ki oprijemlje v ustrezno izdelano verižno kolo na gnani in gonilni gredi naprave.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sl-SI" altLang="sl-SI" sz="2400" dirty="0" smtClean="0">
              <a:latin typeface="Arial" panose="020B0604020202020204" pitchFamily="34" charset="0"/>
            </a:endParaRPr>
          </a:p>
          <a:p>
            <a:endParaRPr lang="sl-SI" dirty="0"/>
          </a:p>
        </p:txBody>
      </p:sp>
      <p:pic>
        <p:nvPicPr>
          <p:cNvPr id="4" name="Označba mesta vseb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5908"/>
            <a:ext cx="3782196" cy="1891098"/>
          </a:xfrm>
          <a:prstGeom prst="rect">
            <a:avLst/>
          </a:prstGeom>
        </p:spPr>
      </p:pic>
      <p:pic>
        <p:nvPicPr>
          <p:cNvPr id="9" name="Picture 3" descr="chain1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6698" y="3869328"/>
            <a:ext cx="3693598" cy="243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93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4028" y="7486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l-SI" sz="3600" dirty="0"/>
              <a:t>Za delovanje strojev so nujno potrebni </a:t>
            </a:r>
            <a:r>
              <a:rPr lang="sl-SI" sz="3600" b="1" dirty="0"/>
              <a:t>prenosi gibanja</a:t>
            </a:r>
            <a:r>
              <a:rPr lang="sl-SI" sz="3600" dirty="0"/>
              <a:t>.</a:t>
            </a:r>
            <a:br>
              <a:rPr lang="sl-SI" sz="3600" dirty="0"/>
            </a:br>
            <a:r>
              <a:rPr lang="sl-SI" sz="3600" dirty="0"/>
              <a:t>Opazuj posnetke in razmisli, kako se prenaša gibanje.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023" y="4143237"/>
            <a:ext cx="3048000" cy="2286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11" y="4295622"/>
            <a:ext cx="3523109" cy="1981231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664028" y="1947137"/>
            <a:ext cx="84538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200" dirty="0" smtClean="0"/>
              <a:t>Jermensko gonilo</a:t>
            </a:r>
          </a:p>
          <a:p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664028" y="3014409"/>
            <a:ext cx="10312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 smtClean="0"/>
              <a:t>Jermensko </a:t>
            </a:r>
            <a:r>
              <a:rPr lang="sl-SI" sz="2400" b="1" dirty="0"/>
              <a:t>gonilo</a:t>
            </a:r>
            <a:r>
              <a:rPr lang="sl-SI" sz="2400" dirty="0"/>
              <a:t> </a:t>
            </a:r>
            <a:r>
              <a:rPr lang="sl-SI" sz="2400" dirty="0" smtClean="0"/>
              <a:t>za </a:t>
            </a:r>
            <a:r>
              <a:rPr lang="sl-SI" sz="2400" dirty="0"/>
              <a:t>prenos gibanja uporablja </a:t>
            </a:r>
            <a:r>
              <a:rPr lang="sl-SI" sz="2400" b="1" dirty="0" smtClean="0"/>
              <a:t>jermen, ki potuje preko jermenic.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9128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2076" y="4007940"/>
            <a:ext cx="2300287" cy="24974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2330" y="1964159"/>
            <a:ext cx="2149929" cy="2149929"/>
          </a:xfrm>
          <a:prstGeom prst="rect">
            <a:avLst/>
          </a:prstGeom>
        </p:spPr>
      </p:pic>
      <p:pic>
        <p:nvPicPr>
          <p:cNvPr id="8" name="Picture 6" descr="http://cdn.makezine.com/make/blogs/blog.makezine.com/upload/2010/06/my_10_favorite_mechanical_animation/07_animation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64" y="3308169"/>
            <a:ext cx="2383357" cy="268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značba mesta vsebine 3"/>
          <p:cNvSpPr txBox="1">
            <a:spLocks/>
          </p:cNvSpPr>
          <p:nvPr/>
        </p:nvSpPr>
        <p:spPr>
          <a:xfrm>
            <a:off x="668928" y="562882"/>
            <a:ext cx="10515600" cy="1771767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/>
              <a:t>Zobniško gonilo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dirty="0" smtClean="0"/>
              <a:t>Vrtenje lahko na krajše razdalje </a:t>
            </a:r>
            <a:r>
              <a:rPr lang="sl-SI" b="1" dirty="0" smtClean="0"/>
              <a:t>prenašamo s kolesoma</a:t>
            </a:r>
            <a:r>
              <a:rPr lang="sl-SI" dirty="0" smtClean="0"/>
              <a:t>, ki se dotikata druge drugega. Da je prenos bolj zanesljiv običajno uporabimo </a:t>
            </a:r>
            <a:r>
              <a:rPr lang="sl-SI" b="1" dirty="0" smtClean="0"/>
              <a:t>zobati kolesi</a:t>
            </a:r>
            <a:r>
              <a:rPr lang="sl-SI" dirty="0" smtClean="0"/>
              <a:t>, ki ju imenujemo </a:t>
            </a:r>
            <a:r>
              <a:rPr lang="sl-SI" b="1" dirty="0" smtClean="0"/>
              <a:t>zobnika</a:t>
            </a:r>
            <a:r>
              <a:rPr lang="sl-SI" dirty="0" smtClean="0"/>
              <a:t>.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161" y="3668940"/>
            <a:ext cx="3488695" cy="196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210936" y="5048727"/>
            <a:ext cx="11343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 smtClean="0">
                <a:hlinkClick r:id="rId2"/>
              </a:rPr>
              <a:t>Viri gibljivih slik: </a:t>
            </a:r>
          </a:p>
          <a:p>
            <a:r>
              <a:rPr lang="sl-SI" sz="1000" dirty="0" smtClean="0">
                <a:hlinkClick r:id="rId2"/>
              </a:rPr>
              <a:t>https</a:t>
            </a:r>
            <a:r>
              <a:rPr lang="sl-SI" sz="1000" dirty="0">
                <a:hlinkClick r:id="rId2"/>
              </a:rPr>
              <a:t>://</a:t>
            </a:r>
            <a:r>
              <a:rPr lang="sl-SI" sz="1000" dirty="0" smtClean="0">
                <a:hlinkClick r:id="rId2"/>
              </a:rPr>
              <a:t>i.makeagif.com/media/1-16-2016/oMxdzl.gif</a:t>
            </a:r>
            <a:endParaRPr lang="sl-SI" sz="1000" dirty="0" smtClean="0"/>
          </a:p>
          <a:p>
            <a:r>
              <a:rPr lang="sl-SI" sz="1000" dirty="0">
                <a:hlinkClick r:id="rId3"/>
              </a:rPr>
              <a:t>https://</a:t>
            </a:r>
            <a:r>
              <a:rPr lang="sl-SI" sz="1000" dirty="0" smtClean="0">
                <a:hlinkClick r:id="rId3"/>
              </a:rPr>
              <a:t>www.tec-science.com/wp-content/uploads/2018/09/en-animation-belt-drive-slippage-01.gif</a:t>
            </a:r>
            <a:endParaRPr lang="sl-SI" sz="1000" dirty="0" smtClean="0"/>
          </a:p>
          <a:p>
            <a:r>
              <a:rPr lang="sl-SI" sz="1000" dirty="0">
                <a:hlinkClick r:id="rId4"/>
              </a:rPr>
              <a:t>https://</a:t>
            </a:r>
            <a:r>
              <a:rPr lang="sl-SI" sz="1000" dirty="0" smtClean="0">
                <a:hlinkClick r:id="rId4"/>
              </a:rPr>
              <a:t>thumbs.gfycat.com/MeagerWindingCrow-size_restricted.gif</a:t>
            </a:r>
            <a:endParaRPr lang="sl-SI" sz="1000" dirty="0" smtClean="0"/>
          </a:p>
          <a:p>
            <a:r>
              <a:rPr lang="sl-SI" sz="1000" dirty="0">
                <a:hlinkClick r:id="rId5"/>
              </a:rPr>
              <a:t>https://www.tec-science.com/mechanical-power-transmission/basics/operating-principle</a:t>
            </a:r>
            <a:r>
              <a:rPr lang="sl-SI" sz="1000" dirty="0" smtClean="0">
                <a:hlinkClick r:id="rId5"/>
              </a:rPr>
              <a:t>/</a:t>
            </a:r>
            <a:endParaRPr lang="sl-SI" sz="1000" dirty="0" smtClean="0"/>
          </a:p>
          <a:p>
            <a:r>
              <a:rPr lang="sl-SI" sz="1000" dirty="0">
                <a:hlinkClick r:id="rId5"/>
              </a:rPr>
              <a:t>https://www.tec-science.com/mechanical-power-transmission/basics/operating-principle</a:t>
            </a:r>
            <a:r>
              <a:rPr lang="sl-SI" sz="1000" dirty="0" smtClean="0">
                <a:hlinkClick r:id="rId5"/>
              </a:rPr>
              <a:t>/</a:t>
            </a:r>
            <a:endParaRPr lang="sl-SI" sz="1000" dirty="0" smtClean="0"/>
          </a:p>
          <a:p>
            <a:r>
              <a:rPr lang="sl-SI" sz="1000" dirty="0">
                <a:hlinkClick r:id="rId6"/>
              </a:rPr>
              <a:t>https://www.tec-science.com/mechanical-power-transmission/belt-drive/slippage</a:t>
            </a:r>
            <a:r>
              <a:rPr lang="sl-SI" sz="1000" dirty="0" smtClean="0">
                <a:hlinkClick r:id="rId6"/>
              </a:rPr>
              <a:t>/</a:t>
            </a:r>
            <a:endParaRPr lang="sl-SI" sz="1000" dirty="0" smtClean="0"/>
          </a:p>
          <a:p>
            <a:endParaRPr lang="sl-SI" sz="1000" dirty="0" smtClean="0"/>
          </a:p>
          <a:p>
            <a:endParaRPr lang="sl-SI" sz="1000" dirty="0"/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Pogon s trenjem na kolesih</a:t>
            </a:r>
            <a:endParaRPr lang="sl-SI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652" y="1587864"/>
            <a:ext cx="5293451" cy="29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7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7903" y="339724"/>
            <a:ext cx="10515600" cy="1325563"/>
          </a:xfrm>
        </p:spPr>
        <p:txBody>
          <a:bodyPr/>
          <a:lstStyle/>
          <a:p>
            <a:pPr algn="ctr"/>
            <a:r>
              <a:rPr lang="sl-SI" dirty="0" smtClean="0">
                <a:latin typeface="Jokerman" pitchFamily="82" charset="0"/>
              </a:rPr>
              <a:t>Tudi človeško telo je stroj</a:t>
            </a:r>
            <a:endParaRPr lang="sl-SI" dirty="0">
              <a:latin typeface="Jokerman" pitchFamily="82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59525" y="218081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sl-SI" sz="3600" dirty="0" smtClean="0"/>
              <a:t>Človeško telo je polno ''strojnih delov''; od sklepov, mišic, kosti do organov, kot sta oko in uho.</a:t>
            </a:r>
          </a:p>
          <a:p>
            <a:pPr algn="just"/>
            <a:r>
              <a:rPr lang="sl-SI" sz="3600" dirty="0" smtClean="0"/>
              <a:t>Mehaniko telesa lahko primerjamo z mehaniko stroja. Primerljivi sta tudi energijska bilanca telesa in stroja.</a:t>
            </a:r>
          </a:p>
          <a:p>
            <a:pPr algn="just"/>
            <a:r>
              <a:rPr lang="sl-SI" sz="3600" dirty="0" smtClean="0"/>
              <a:t>Tudi človek z dihanjem onesnažuje okolje, prav tako kot stroji z odpadnimi snovmi, nastalimi pri delovnih procesih.</a:t>
            </a:r>
            <a:endParaRPr lang="sl-SI" sz="3600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358</Words>
  <Application>Microsoft Office PowerPoint</Application>
  <PresentationFormat>Širokozaslonsko</PresentationFormat>
  <Paragraphs>43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4" baseType="lpstr">
      <vt:lpstr>Algerian</vt:lpstr>
      <vt:lpstr>Arial</vt:lpstr>
      <vt:lpstr>Calibri</vt:lpstr>
      <vt:lpstr>Calibri Light</vt:lpstr>
      <vt:lpstr>Jokerman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Za delovanje strojev so nujno potrebni prenosi gibanja. Opazuj posnetke in razmisli, kako se prenaša gibanje. </vt:lpstr>
      <vt:lpstr>PowerPointova predstavitev</vt:lpstr>
      <vt:lpstr>Pogon s trenjem na kolesih</vt:lpstr>
      <vt:lpstr>Tudi človeško telo je stroj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učitelj</dc:creator>
  <cp:lastModifiedBy>kvadraten krog</cp:lastModifiedBy>
  <cp:revision>17</cp:revision>
  <dcterms:created xsi:type="dcterms:W3CDTF">2020-05-20T20:29:26Z</dcterms:created>
  <dcterms:modified xsi:type="dcterms:W3CDTF">2020-05-22T06:51:54Z</dcterms:modified>
</cp:coreProperties>
</file>