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60" r:id="rId7"/>
    <p:sldId id="281" r:id="rId8"/>
    <p:sldId id="282" r:id="rId9"/>
    <p:sldId id="284" r:id="rId10"/>
    <p:sldId id="279" r:id="rId11"/>
    <p:sldId id="280" r:id="rId12"/>
    <p:sldId id="285" r:id="rId13"/>
    <p:sldId id="28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B7D8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TYymbbEL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41m8g4Mnm8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gOQVitDRWuk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Mezzosopran" TargetMode="External"/><Relationship Id="rId13" Type="http://schemas.openxmlformats.org/officeDocument/2006/relationships/hyperlink" Target="https://sl.wikipedia.org/wiki/Bariton_(glas)" TargetMode="External"/><Relationship Id="rId3" Type="http://schemas.openxmlformats.org/officeDocument/2006/relationships/hyperlink" Target="https://www.youtube.com/watch?v=K2snTkaD64U" TargetMode="External"/><Relationship Id="rId7" Type="http://schemas.openxmlformats.org/officeDocument/2006/relationships/hyperlink" Target="https://sl.wikipedia.org/wiki/Pevec" TargetMode="External"/><Relationship Id="rId12" Type="http://schemas.openxmlformats.org/officeDocument/2006/relationships/hyperlink" Target="https://sl.wikipedia.org/wiki/Heroj" TargetMode="External"/><Relationship Id="rId2" Type="http://schemas.openxmlformats.org/officeDocument/2006/relationships/hyperlink" Target="https://www.youtube.com/watch?v=7tUq8Q_b8L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VZP-TNH_h4o" TargetMode="External"/><Relationship Id="rId11" Type="http://schemas.openxmlformats.org/officeDocument/2006/relationships/hyperlink" Target="https://sl.wikipedia.org/wiki/Tenor" TargetMode="External"/><Relationship Id="rId5" Type="http://schemas.openxmlformats.org/officeDocument/2006/relationships/hyperlink" Target="https://www.youtube.com/watch?v=14kPDApn1Lw" TargetMode="External"/><Relationship Id="rId10" Type="http://schemas.openxmlformats.org/officeDocument/2006/relationships/hyperlink" Target="https://sl.wikipedia.org/wiki/%C4%8Carovnica" TargetMode="External"/><Relationship Id="rId4" Type="http://schemas.openxmlformats.org/officeDocument/2006/relationships/hyperlink" Target="https://www.youtube.com/watch?v=XpYGgtrMTYs" TargetMode="External"/><Relationship Id="rId9" Type="http://schemas.openxmlformats.org/officeDocument/2006/relationships/hyperlink" Target="https://sl.wikipedia.org/wiki/Al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7UE2GC5db0" TargetMode="External"/><Relationship Id="rId2" Type="http://schemas.openxmlformats.org/officeDocument/2006/relationships/hyperlink" Target="https://www.youtube.com/watch?v=YuBeBjqKSG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WffUAg8zyc" TargetMode="External"/><Relationship Id="rId5" Type="http://schemas.openxmlformats.org/officeDocument/2006/relationships/hyperlink" Target="https://www.youtube.com/watch?v=1uaLaFNzwgc" TargetMode="External"/><Relationship Id="rId4" Type="http://schemas.openxmlformats.org/officeDocument/2006/relationships/hyperlink" Target="https://www.youtube.com/watch?v=IWfQMyXVzE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B3fOjidT4" TargetMode="External"/><Relationship Id="rId2" Type="http://schemas.openxmlformats.org/officeDocument/2006/relationships/hyperlink" Target="https://www.youtube.com/watch?v=a8-vZJNY10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qHZkkgowdY" TargetMode="External"/><Relationship Id="rId4" Type="http://schemas.openxmlformats.org/officeDocument/2006/relationships/hyperlink" Target="https://www.youtube.com/watch?v=JXMdei-UTf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08EDF13-B305-4D5D-955B-AA0D5AD11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6259"/>
            <a:ext cx="8689976" cy="1105382"/>
          </a:xfrm>
        </p:spPr>
        <p:txBody>
          <a:bodyPr/>
          <a:lstStyle/>
          <a:p>
            <a:r>
              <a:rPr lang="sl-SI" b="1" dirty="0"/>
              <a:t>OPERA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F68DE9C1-CFE0-4992-9C83-34487B54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801072"/>
            <a:ext cx="8689976" cy="3102017"/>
          </a:xfrm>
        </p:spPr>
        <p:txBody>
          <a:bodyPr>
            <a:normAutofit fontScale="92500" lnSpcReduction="20000"/>
          </a:bodyPr>
          <a:lstStyle/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rgbClr val="FF0000"/>
                </a:solidFill>
              </a:rPr>
              <a:t>Opera je daljše </a:t>
            </a:r>
            <a:r>
              <a:rPr lang="sl-SI" b="1" dirty="0" smtClean="0">
                <a:solidFill>
                  <a:srgbClr val="FF0000"/>
                </a:solidFill>
              </a:rPr>
              <a:t>glasbeno-scensko </a:t>
            </a:r>
            <a:r>
              <a:rPr lang="sl-SI" b="1" dirty="0">
                <a:solidFill>
                  <a:srgbClr val="FF0000"/>
                </a:solidFill>
              </a:rPr>
              <a:t>delo za solistične glasove, zbor in orkester</a:t>
            </a:r>
            <a:r>
              <a:rPr lang="sl-SI" b="1" dirty="0" smtClean="0">
                <a:solidFill>
                  <a:srgbClr val="FF0000"/>
                </a:solidFill>
              </a:rPr>
              <a:t>. PEVCI S PETJEM, DRAMSKO IGRO, tudi plesom uprizarjajo zgodbo. PEVCE SPREMLJA ORKESTER. POMEMBEN DEL OPERNE PREDSTAVE SO TUDI KOSTUMI, SCENA, MASKA, LUČ …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 smtClean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opera.si/assets/Uploads/Seviljski-brivec-naslovka.jpg">
            <a:extLst>
              <a:ext uri="{FF2B5EF4-FFF2-40B4-BE49-F238E27FC236}">
                <a16:creationId xmlns="" xmlns:a16="http://schemas.microsoft.com/office/drawing/2014/main" id="{F46299E9-990A-4759-A8B0-648D7A08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1498005"/>
            <a:ext cx="9459882" cy="2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C3804C10-6399-4BD6-B99A-82D060C0980B}"/>
              </a:ext>
            </a:extLst>
          </p:cNvPr>
          <p:cNvSpPr txBox="1"/>
          <p:nvPr/>
        </p:nvSpPr>
        <p:spPr>
          <a:xfrm>
            <a:off x="8484781" y="216247"/>
            <a:ext cx="3593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>
                <a:solidFill>
                  <a:srgbClr val="002060"/>
                </a:solidFill>
              </a:rPr>
              <a:t>Seviljski brivec: </a:t>
            </a:r>
            <a:r>
              <a:rPr lang="sl-SI" dirty="0" err="1">
                <a:solidFill>
                  <a:srgbClr val="002060"/>
                </a:solidFill>
              </a:rPr>
              <a:t>Gioacchino</a:t>
            </a:r>
            <a:r>
              <a:rPr lang="sl-SI" dirty="0">
                <a:solidFill>
                  <a:srgbClr val="002060"/>
                </a:solidFill>
              </a:rPr>
              <a:t> Rossini</a:t>
            </a:r>
          </a:p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45576C19-3FA2-40BA-8070-E401DF9CEE44}"/>
              </a:ext>
            </a:extLst>
          </p:cNvPr>
          <p:cNvSpPr txBox="1"/>
          <p:nvPr/>
        </p:nvSpPr>
        <p:spPr>
          <a:xfrm>
            <a:off x="7315200" y="5903089"/>
            <a:ext cx="46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Beseda opera </a:t>
            </a:r>
            <a:r>
              <a:rPr lang="sl-SI" b="1" dirty="0" smtClean="0">
                <a:solidFill>
                  <a:srgbClr val="00B050"/>
                </a:solidFill>
              </a:rPr>
              <a:t>pa pomeni </a:t>
            </a:r>
            <a:r>
              <a:rPr lang="sl-SI" b="1" dirty="0">
                <a:solidFill>
                  <a:srgbClr val="00B050"/>
                </a:solidFill>
              </a:rPr>
              <a:t>tudi operno hišo. </a:t>
            </a:r>
          </a:p>
        </p:txBody>
      </p:sp>
    </p:spTree>
    <p:extLst>
      <p:ext uri="{BB962C8B-B14F-4D97-AF65-F5344CB8AC3E}">
        <p14:creationId xmlns:p14="http://schemas.microsoft.com/office/powerpoint/2010/main" val="27563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7F26CE6-99C2-47E0-8240-0D150E5C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</a:t>
            </a:r>
            <a:r>
              <a:rPr lang="sl-SI" b="1" dirty="0">
                <a:solidFill>
                  <a:srgbClr val="EB7D85"/>
                </a:solidFill>
              </a:rPr>
              <a:t>OPERA VŠEČ SI MI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="" xmlns:a16="http://schemas.microsoft.com/office/drawing/2014/main" id="{ACF9D9BC-8528-4F33-BBF0-A73A04497C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87995"/>
            <a:ext cx="4574014" cy="3053398"/>
          </a:xfrm>
        </p:spPr>
      </p:pic>
      <p:pic>
        <p:nvPicPr>
          <p:cNvPr id="8" name="Označba mesta vsebine 10">
            <a:extLst>
              <a:ext uri="{FF2B5EF4-FFF2-40B4-BE49-F238E27FC236}">
                <a16:creationId xmlns="" xmlns:a16="http://schemas.microsoft.com/office/drawing/2014/main" id="{33886C4A-CA7D-4F98-8F25-7C184217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14" y="1860698"/>
            <a:ext cx="7484725" cy="4997302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8FDA5CCA-9F8B-4915-A474-FDCBE3802638}"/>
              </a:ext>
            </a:extLst>
          </p:cNvPr>
          <p:cNvSpPr txBox="1"/>
          <p:nvPr/>
        </p:nvSpPr>
        <p:spPr>
          <a:xfrm>
            <a:off x="627320" y="4157330"/>
            <a:ext cx="353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66FF"/>
                </a:solidFill>
              </a:rPr>
              <a:t>Skladatelj Damijan Močnik</a:t>
            </a:r>
          </a:p>
          <a:p>
            <a:endParaRPr lang="sl-SI" dirty="0">
              <a:solidFill>
                <a:srgbClr val="FF66FF"/>
              </a:solidFill>
            </a:endParaRPr>
          </a:p>
          <a:p>
            <a:r>
              <a:rPr lang="sl-SI" dirty="0">
                <a:solidFill>
                  <a:srgbClr val="FF66FF"/>
                </a:solidFill>
              </a:rPr>
              <a:t>Avtor besedila: Milan Dekleva</a:t>
            </a:r>
          </a:p>
        </p:txBody>
      </p:sp>
    </p:spTree>
    <p:extLst>
      <p:ext uri="{BB962C8B-B14F-4D97-AF65-F5344CB8AC3E}">
        <p14:creationId xmlns:p14="http://schemas.microsoft.com/office/powerpoint/2010/main" val="155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="" xmlns:a16="http://schemas.microsoft.com/office/drawing/2014/main" id="{B334257A-1CEB-4442-8085-C26D3712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" name="Označba mesta vsebine 12">
            <a:extLst>
              <a:ext uri="{FF2B5EF4-FFF2-40B4-BE49-F238E27FC236}">
                <a16:creationId xmlns="" xmlns:a16="http://schemas.microsoft.com/office/drawing/2014/main" id="{0E4F0D17-EC4B-4AD5-AB4A-86FFDDFDC5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6446" y="395449"/>
            <a:ext cx="9514389" cy="6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/>
              <a:t>OPERETA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913774" y="1817078"/>
            <a:ext cx="10363826" cy="397412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5" y="3256914"/>
            <a:ext cx="20955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821019" y="3383504"/>
            <a:ext cx="37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Johann Strauss ml. 1825 –1899</a:t>
            </a:r>
          </a:p>
          <a:p>
            <a:pPr algn="ctr"/>
            <a:r>
              <a:rPr lang="sl-SI" b="1" dirty="0"/>
              <a:t>kralj valčkov  </a:t>
            </a:r>
          </a:p>
          <a:p>
            <a:pPr algn="ctr"/>
            <a:r>
              <a:rPr lang="sl-SI" b="1" dirty="0">
                <a:solidFill>
                  <a:srgbClr val="0070C0"/>
                </a:solidFill>
                <a:hlinkClick r:id="rId3"/>
              </a:rPr>
              <a:t>Na lepi modri Donavi</a:t>
            </a:r>
            <a:endParaRPr lang="sl-SI" b="1" dirty="0">
              <a:solidFill>
                <a:srgbClr val="0070C0"/>
              </a:solidFill>
            </a:endParaRPr>
          </a:p>
          <a:p>
            <a:pPr algn="ctr"/>
            <a:r>
              <a:rPr lang="sl-SI" b="1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Opereta Netopir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1" y="3499338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786553" y="6330462"/>
            <a:ext cx="371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Jacques Offenbach 1819 - 1880</a:t>
            </a:r>
          </a:p>
          <a:p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777761" y="3931159"/>
            <a:ext cx="289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>
                <a:solidFill>
                  <a:srgbClr val="0070C0"/>
                </a:solidFill>
              </a:rPr>
              <a:t>              OPERETE: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Bar</a:t>
            </a:r>
            <a:r>
              <a:rPr lang="sl-SI" b="1" dirty="0">
                <a:solidFill>
                  <a:srgbClr val="0070C0"/>
                </a:solidFill>
              </a:rPr>
              <a:t>k</a:t>
            </a:r>
            <a:r>
              <a:rPr lang="de-DE" b="1" dirty="0" err="1">
                <a:solidFill>
                  <a:srgbClr val="0070C0"/>
                </a:solidFill>
              </a:rPr>
              <a:t>arola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iz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operete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Hofmanove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pripovedke</a:t>
            </a:r>
            <a:endParaRPr lang="sl-SI" b="1" dirty="0">
              <a:solidFill>
                <a:srgbClr val="0070C0"/>
              </a:solidFill>
            </a:endParaRPr>
          </a:p>
          <a:p>
            <a:pPr lvl="0"/>
            <a:endParaRPr lang="sl-SI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0070C0"/>
                </a:solidFill>
                <a:hlinkClick r:id="rId6"/>
              </a:rPr>
              <a:t>K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an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kan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iz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operete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Orfej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v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podzemlju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02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D99211D-BBA4-41AA-A5A3-554523FA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807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Opera IN OPERETA </a:t>
            </a:r>
            <a:r>
              <a:rPr lang="sl-SI" sz="2000" dirty="0" smtClean="0"/>
              <a:t>(PREPIŠI </a:t>
            </a:r>
            <a:r>
              <a:rPr lang="sl-SI" sz="2000" dirty="0"/>
              <a:t>v zvezek)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5C21D827-AF79-43F9-83EC-EFE7C8103F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808075"/>
            <a:ext cx="10363826" cy="54314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u="sng" dirty="0" smtClean="0">
                <a:solidFill>
                  <a:schemeClr val="bg2">
                    <a:lumMod val="50000"/>
                  </a:schemeClr>
                </a:solidFill>
              </a:rPr>
              <a:t>1. Opera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b="1" dirty="0">
                <a:solidFill>
                  <a:schemeClr val="bg2">
                    <a:lumMod val="50000"/>
                  </a:schemeClr>
                </a:solidFill>
              </a:rPr>
              <a:t>je daljše glasbeno scensko delo za solistične glasove, zbor in orkester</a:t>
            </a: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sl-SI" b="1" dirty="0">
                <a:solidFill>
                  <a:srgbClr val="002060"/>
                </a:solidFill>
              </a:rPr>
              <a:t>PEVCI S PETJEM, DRAMSKO IGRO, tudi plesom uprizarjajo zgodbo. PEVCE SPREMLJA ORKESTER. POMEMBEN DEL OPERNE PREDSTAVE SO TUDI KOSTUMI, SCENA, MASKA, LUČ </a:t>
            </a:r>
            <a:r>
              <a:rPr lang="sl-SI" b="1" dirty="0" smtClean="0">
                <a:solidFill>
                  <a:srgbClr val="002060"/>
                </a:solidFill>
              </a:rPr>
              <a:t>…</a:t>
            </a:r>
            <a:endParaRPr lang="sl-SI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2. Razlaga </a:t>
            </a:r>
            <a:r>
              <a:rPr lang="sl-SI" b="1" dirty="0">
                <a:solidFill>
                  <a:srgbClr val="FF0000"/>
                </a:solidFill>
              </a:rPr>
              <a:t>POJMOV </a:t>
            </a:r>
            <a:r>
              <a:rPr lang="sl-SI" dirty="0" smtClean="0">
                <a:solidFill>
                  <a:srgbClr val="FF0000"/>
                </a:solidFill>
              </a:rPr>
              <a:t>(IZ PREJŠNJI DRSNIC PREPIŠI TISTE POJME, </a:t>
            </a:r>
            <a:r>
              <a:rPr lang="sl-SI" dirty="0">
                <a:solidFill>
                  <a:srgbClr val="FF0000"/>
                </a:solidFill>
              </a:rPr>
              <a:t>ki jih ne razumeš)</a:t>
            </a:r>
          </a:p>
          <a:p>
            <a:pPr marL="0" indent="0">
              <a:buNone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sl-SI" b="1" smtClean="0">
                <a:solidFill>
                  <a:schemeClr val="accent5">
                    <a:lumMod val="75000"/>
                  </a:schemeClr>
                </a:solidFill>
              </a:rPr>
              <a:t>SESTAVNI DELI OPERE: </a:t>
            </a: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PRERIŠI </a:t>
            </a:r>
            <a:r>
              <a:rPr lang="sl-SI" b="1" dirty="0">
                <a:solidFill>
                  <a:schemeClr val="accent5">
                    <a:lumMod val="75000"/>
                  </a:schemeClr>
                </a:solidFill>
              </a:rPr>
              <a:t>5. DRSNICO</a:t>
            </a:r>
          </a:p>
          <a:p>
            <a:pPr marL="0" indent="0">
              <a:buNone/>
            </a:pPr>
            <a:r>
              <a:rPr lang="sl-SI" b="1" dirty="0" smtClean="0">
                <a:solidFill>
                  <a:schemeClr val="accent3">
                    <a:lumMod val="75000"/>
                  </a:schemeClr>
                </a:solidFill>
              </a:rPr>
              <a:t>4.  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OPERNI SOLISTI</a:t>
            </a:r>
            <a:r>
              <a:rPr lang="sl-SI" dirty="0"/>
              <a:t>:  </a:t>
            </a:r>
          </a:p>
          <a:p>
            <a:r>
              <a:rPr lang="sl-SI" b="1" dirty="0">
                <a:solidFill>
                  <a:srgbClr val="0070C0"/>
                </a:solidFill>
              </a:rPr>
              <a:t>SOPRAN</a:t>
            </a:r>
            <a:r>
              <a:rPr lang="sl-SI" dirty="0"/>
              <a:t>: Ana </a:t>
            </a:r>
            <a:r>
              <a:rPr lang="sl-SI" dirty="0" err="1"/>
              <a:t>netrebko</a:t>
            </a:r>
            <a:r>
              <a:rPr lang="sl-SI" dirty="0"/>
              <a:t>, Diana </a:t>
            </a:r>
            <a:r>
              <a:rPr lang="sl-SI" dirty="0" err="1"/>
              <a:t>Damrau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MEZZOSPRAN</a:t>
            </a:r>
            <a:r>
              <a:rPr lang="sl-SI" dirty="0"/>
              <a:t>: </a:t>
            </a:r>
            <a:r>
              <a:rPr lang="sl-SI" dirty="0" err="1"/>
              <a:t>ELINa</a:t>
            </a:r>
            <a:r>
              <a:rPr lang="sl-SI" dirty="0"/>
              <a:t> </a:t>
            </a:r>
            <a:r>
              <a:rPr lang="sl-SI" dirty="0" err="1"/>
              <a:t>garanca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Tenor</a:t>
            </a:r>
            <a:r>
              <a:rPr lang="sl-SI" dirty="0"/>
              <a:t>: </a:t>
            </a:r>
            <a:r>
              <a:rPr lang="sl-SI" sz="1400" b="1" dirty="0"/>
              <a:t> </a:t>
            </a:r>
            <a:r>
              <a:rPr lang="sl-SI" dirty="0" err="1"/>
              <a:t>Luciano</a:t>
            </a:r>
            <a:r>
              <a:rPr lang="sl-SI" dirty="0"/>
              <a:t> Pavarotti, </a:t>
            </a:r>
            <a:r>
              <a:rPr lang="sl-SI" dirty="0" err="1"/>
              <a:t>Placido</a:t>
            </a:r>
            <a:r>
              <a:rPr lang="sl-SI" dirty="0"/>
              <a:t> Domingo in Jose </a:t>
            </a:r>
            <a:r>
              <a:rPr lang="sl-SI" dirty="0" err="1"/>
              <a:t>Carreras</a:t>
            </a:r>
            <a:r>
              <a:rPr lang="sl-SI" dirty="0"/>
              <a:t>, Andrea </a:t>
            </a:r>
            <a:r>
              <a:rPr lang="sl-SI" dirty="0" err="1"/>
              <a:t>Bocelli</a:t>
            </a:r>
            <a:r>
              <a:rPr lang="sl-SI" dirty="0"/>
              <a:t> </a:t>
            </a:r>
          </a:p>
          <a:p>
            <a:r>
              <a:rPr lang="sl-SI" b="1" dirty="0">
                <a:solidFill>
                  <a:srgbClr val="0070C0"/>
                </a:solidFill>
              </a:rPr>
              <a:t>Bariton</a:t>
            </a:r>
            <a:r>
              <a:rPr lang="sl-SI" dirty="0"/>
              <a:t>: Matjaž Robavs</a:t>
            </a:r>
          </a:p>
          <a:p>
            <a:r>
              <a:rPr lang="sl-SI" b="1" dirty="0">
                <a:solidFill>
                  <a:srgbClr val="0070C0"/>
                </a:solidFill>
              </a:rPr>
              <a:t>Bas</a:t>
            </a:r>
            <a:r>
              <a:rPr lang="sl-SI" b="1" dirty="0"/>
              <a:t>:</a:t>
            </a:r>
            <a:r>
              <a:rPr lang="sl-SI" dirty="0"/>
              <a:t> Juan Vasle, Ladko Korošec</a:t>
            </a:r>
          </a:p>
          <a:p>
            <a:pPr marL="0" indent="0">
              <a:buNone/>
            </a:pPr>
            <a:r>
              <a:rPr lang="pt-BR" b="1" u="sng" dirty="0" smtClean="0">
                <a:solidFill>
                  <a:srgbClr val="002060"/>
                </a:solidFill>
              </a:rPr>
              <a:t>Opereta</a:t>
            </a:r>
            <a:r>
              <a:rPr lang="pt-BR" b="1" dirty="0" smtClean="0">
                <a:solidFill>
                  <a:srgbClr val="002060"/>
                </a:solidFill>
              </a:rPr>
              <a:t> </a:t>
            </a:r>
            <a:r>
              <a:rPr lang="pt-BR" b="1" dirty="0">
                <a:solidFill>
                  <a:srgbClr val="002060"/>
                </a:solidFill>
              </a:rPr>
              <a:t>je glasbeno-scensko delo, ki vključuje govorjene dialoge, pevske in inštrumentalne točke. največkrat so to ljubezenske zgodbe s srečnim koncem. Glasba je spevna in lahkotnega značaja. </a:t>
            </a:r>
            <a:endParaRPr lang="sl-SI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5.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Napiši 5 odlomkov iz opernih del, ki so ti bili najbolj </a:t>
            </a:r>
            <a:r>
              <a:rPr lang="sl-SI" b="1" dirty="0" smtClean="0">
                <a:solidFill>
                  <a:srgbClr val="FF0000"/>
                </a:solidFill>
              </a:rPr>
              <a:t>všeč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sl-SI" b="1" dirty="0"/>
          </a:p>
          <a:p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F0133BB-331C-4AFD-AE85-F679D097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2145CA4F-F0A4-498F-9AA3-7F7459DD4A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5">
            <a:extLst>
              <a:ext uri="{FF2B5EF4-FFF2-40B4-BE49-F238E27FC236}">
                <a16:creationId xmlns="" xmlns:a16="http://schemas.microsoft.com/office/drawing/2014/main" id="{3704390F-7764-4359-9197-F674FB5A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64" y="74333"/>
            <a:ext cx="9849830" cy="6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71685A4A-D58F-4847-834B-E7F52FA7EEB7}"/>
              </a:ext>
            </a:extLst>
          </p:cNvPr>
          <p:cNvSpPr txBox="1"/>
          <p:nvPr/>
        </p:nvSpPr>
        <p:spPr>
          <a:xfrm>
            <a:off x="8250864" y="6220047"/>
            <a:ext cx="394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Gorenjski slavček: Anton Foerster</a:t>
            </a:r>
          </a:p>
        </p:txBody>
      </p:sp>
    </p:spTree>
    <p:extLst>
      <p:ext uri="{BB962C8B-B14F-4D97-AF65-F5344CB8AC3E}">
        <p14:creationId xmlns:p14="http://schemas.microsoft.com/office/powerpoint/2010/main" val="7919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. Verdi: Aida">
            <a:extLst>
              <a:ext uri="{FF2B5EF4-FFF2-40B4-BE49-F238E27FC236}">
                <a16:creationId xmlns="" xmlns:a16="http://schemas.microsoft.com/office/drawing/2014/main" id="{96F3C722-5C7A-454D-A885-4119CD58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" y="4465387"/>
            <a:ext cx="5047406" cy="21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AAB6EDB8-5538-4843-84F2-8E20EA9504DE}"/>
              </a:ext>
            </a:extLst>
          </p:cNvPr>
          <p:cNvSpPr txBox="1"/>
          <p:nvPr/>
        </p:nvSpPr>
        <p:spPr>
          <a:xfrm>
            <a:off x="2135560" y="2564904"/>
            <a:ext cx="28083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28" charset="-128"/>
              </a:rPr>
              <a:t>OPERA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4905F747-DEAE-4784-8699-59A7912A8A83}"/>
              </a:ext>
            </a:extLst>
          </p:cNvPr>
          <p:cNvSpPr txBox="1"/>
          <p:nvPr/>
        </p:nvSpPr>
        <p:spPr>
          <a:xfrm>
            <a:off x="5591175" y="594540"/>
            <a:ext cx="439261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3CE9374-4953-466D-9BE1-1997D3632B07}"/>
              </a:ext>
            </a:extLst>
          </p:cNvPr>
          <p:cNvSpPr txBox="1"/>
          <p:nvPr/>
        </p:nvSpPr>
        <p:spPr>
          <a:xfrm>
            <a:off x="5591175" y="4005264"/>
            <a:ext cx="4465638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cxnSp>
        <p:nvCxnSpPr>
          <p:cNvPr id="16390" name="Raven puščični konektor 10">
            <a:extLst>
              <a:ext uri="{FF2B5EF4-FFF2-40B4-BE49-F238E27FC236}">
                <a16:creationId xmlns="" xmlns:a16="http://schemas.microsoft.com/office/drawing/2014/main" id="{EF9E6007-7114-4080-A168-D2BDC38DD0B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9514" y="1052514"/>
            <a:ext cx="1800225" cy="1296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Raven puščični konektor 13">
            <a:extLst>
              <a:ext uri="{FF2B5EF4-FFF2-40B4-BE49-F238E27FC236}">
                <a16:creationId xmlns="" xmlns:a16="http://schemas.microsoft.com/office/drawing/2014/main" id="{14E556C2-5FA8-45A0-B456-086818343A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7938" y="2997200"/>
            <a:ext cx="431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Raven puščični konektor 15">
            <a:extLst>
              <a:ext uri="{FF2B5EF4-FFF2-40B4-BE49-F238E27FC236}">
                <a16:creationId xmlns="" xmlns:a16="http://schemas.microsoft.com/office/drawing/2014/main" id="{A8DD9DE1-B9DE-4624-A2F3-9F8F9796B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6999" y="3342652"/>
            <a:ext cx="1582738" cy="16121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06BD65D2-64EA-4CCE-9DDB-9410513A5C50}"/>
              </a:ext>
            </a:extLst>
          </p:cNvPr>
          <p:cNvSpPr txBox="1"/>
          <p:nvPr/>
        </p:nvSpPr>
        <p:spPr>
          <a:xfrm>
            <a:off x="5591176" y="1916114"/>
            <a:ext cx="4392613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A8F7886E-4CDC-459D-BFAC-6821123E5DBD}"/>
              </a:ext>
            </a:extLst>
          </p:cNvPr>
          <p:cNvSpPr/>
          <p:nvPr/>
        </p:nvSpPr>
        <p:spPr>
          <a:xfrm>
            <a:off x="5591175" y="471621"/>
            <a:ext cx="5222137" cy="1006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dirty="0"/>
              <a:t>  </a:t>
            </a:r>
            <a:r>
              <a:rPr lang="sl-SI" sz="2400" b="1" dirty="0"/>
              <a:t>USTVARJALCI</a:t>
            </a:r>
          </a:p>
          <a:p>
            <a:pPr>
              <a:defRPr/>
            </a:pPr>
            <a:r>
              <a:rPr lang="sl-SI" sz="2400" b="1" dirty="0"/>
              <a:t>književnik – libretist - skladatelj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="" xmlns:a16="http://schemas.microsoft.com/office/drawing/2014/main" id="{FF09C1BA-2D28-4154-B55E-C2F05737BAF3}"/>
              </a:ext>
            </a:extLst>
          </p:cNvPr>
          <p:cNvSpPr/>
          <p:nvPr/>
        </p:nvSpPr>
        <p:spPr>
          <a:xfrm>
            <a:off x="5519738" y="1707658"/>
            <a:ext cx="5293574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sl-SI" sz="2400" dirty="0"/>
          </a:p>
          <a:p>
            <a:pPr>
              <a:defRPr/>
            </a:pPr>
            <a:endParaRPr lang="sl-SI" sz="2400" b="1" dirty="0"/>
          </a:p>
          <a:p>
            <a:pPr>
              <a:defRPr/>
            </a:pPr>
            <a:r>
              <a:rPr lang="sl-SI" sz="2400" b="1" dirty="0"/>
              <a:t>dirigent – zborovodja – režiser - scenograf - koreograf – zbor – orkester- balet</a:t>
            </a:r>
            <a:r>
              <a:rPr lang="sl-SI" sz="2400" dirty="0"/>
              <a:t> 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D3129AAC-FAD3-4140-AF68-E1883109355D}"/>
              </a:ext>
            </a:extLst>
          </p:cNvPr>
          <p:cNvSpPr txBox="1"/>
          <p:nvPr/>
        </p:nvSpPr>
        <p:spPr>
          <a:xfrm>
            <a:off x="5725233" y="1900724"/>
            <a:ext cx="33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OBLIKOVALCI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02A8E6CD-8BB4-4DD1-89AA-96D2980921A4}"/>
              </a:ext>
            </a:extLst>
          </p:cNvPr>
          <p:cNvSpPr/>
          <p:nvPr/>
        </p:nvSpPr>
        <p:spPr>
          <a:xfrm>
            <a:off x="5591175" y="3923414"/>
            <a:ext cx="5222137" cy="13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sz="2400" b="1" dirty="0"/>
              <a:t>TEHNIKA</a:t>
            </a:r>
          </a:p>
          <a:p>
            <a:pPr>
              <a:defRPr/>
            </a:pPr>
            <a:r>
              <a:rPr lang="sl-SI" sz="2400" b="1" dirty="0"/>
              <a:t>izdelovalci kulis – krojači – frizerji – maskerji – osvetljevalci – </a:t>
            </a:r>
            <a:r>
              <a:rPr lang="sl-SI" sz="2400" b="1" dirty="0" err="1"/>
              <a:t>rekviziter</a:t>
            </a:r>
            <a:r>
              <a:rPr lang="sl-SI" sz="2400" b="1" dirty="0"/>
              <a:t> – prišepetovalec - garderoberji</a:t>
            </a:r>
          </a:p>
        </p:txBody>
      </p:sp>
      <p:pic>
        <p:nvPicPr>
          <p:cNvPr id="3074" name="Picture 2" descr="Rezultat iskanja slik za verdi giuseppe">
            <a:extLst>
              <a:ext uri="{FF2B5EF4-FFF2-40B4-BE49-F238E27FC236}">
                <a16:creationId xmlns="" xmlns:a16="http://schemas.microsoft.com/office/drawing/2014/main" id="{06EE7CD3-34E6-4FEE-B770-89D6EC99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5" y="176642"/>
            <a:ext cx="1716220" cy="23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83192522-70F4-47A1-8BEC-7CDDBCCB0A61}"/>
              </a:ext>
            </a:extLst>
          </p:cNvPr>
          <p:cNvSpPr txBox="1"/>
          <p:nvPr/>
        </p:nvSpPr>
        <p:spPr>
          <a:xfrm>
            <a:off x="2208211" y="471621"/>
            <a:ext cx="180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Giuseppe Verdi (1813-1901)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935C9F88-F1BE-4FCE-8A98-E127E1D7B60A}"/>
              </a:ext>
            </a:extLst>
          </p:cNvPr>
          <p:cNvSpPr txBox="1"/>
          <p:nvPr/>
        </p:nvSpPr>
        <p:spPr>
          <a:xfrm>
            <a:off x="5448301" y="6273478"/>
            <a:ext cx="52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</a:t>
            </a:r>
            <a:r>
              <a:rPr lang="sl-SI" dirty="0" err="1"/>
              <a:t>Aida</a:t>
            </a:r>
            <a:r>
              <a:rPr lang="sl-SI" dirty="0"/>
              <a:t>, Gallusova dvorana, januar 2019</a:t>
            </a:r>
          </a:p>
        </p:txBody>
      </p:sp>
    </p:spTree>
    <p:extLst>
      <p:ext uri="{BB962C8B-B14F-4D97-AF65-F5344CB8AC3E}">
        <p14:creationId xmlns:p14="http://schemas.microsoft.com/office/powerpoint/2010/main" val="36359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FA8893E-A3E7-42EB-9EB2-B747343F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Razlaga POJMOV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2B976EDC-AD88-4DAB-895A-42CC71945D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Kostumograf</a:t>
            </a:r>
            <a:r>
              <a:rPr lang="sl-SI" b="1" dirty="0"/>
              <a:t> </a:t>
            </a:r>
            <a:r>
              <a:rPr lang="sl-SI" dirty="0"/>
              <a:t> pripravi kostume za igralce, statiste in druge nastopajoče v gledališki ali filmski uprizoritvi. Lahko jih sešije sam ali pa sodeluje s šiviljo in krojačem. </a:t>
            </a:r>
          </a:p>
          <a:p>
            <a:r>
              <a:rPr lang="sl-SI" b="1" dirty="0">
                <a:solidFill>
                  <a:srgbClr val="00B050"/>
                </a:solidFill>
              </a:rPr>
              <a:t>Korepetitor</a:t>
            </a:r>
            <a:r>
              <a:rPr lang="sl-SI" b="1" dirty="0"/>
              <a:t> </a:t>
            </a:r>
            <a:r>
              <a:rPr lang="sl-SI" dirty="0"/>
              <a:t>je pianist, ki vadi s solisti in pevskim zborom, jih pripravlja na nastop, lahko pa jih spremlja tudi na  koncertu.</a:t>
            </a:r>
          </a:p>
          <a:p>
            <a:r>
              <a:rPr lang="sl-SI" b="1" dirty="0">
                <a:solidFill>
                  <a:srgbClr val="FF0000"/>
                </a:solidFill>
              </a:rPr>
              <a:t>Koreograf</a:t>
            </a:r>
            <a:r>
              <a:rPr lang="sl-SI" b="1" dirty="0"/>
              <a:t> </a:t>
            </a:r>
            <a:r>
              <a:rPr lang="sl-SI" dirty="0"/>
              <a:t>je umetnik, ki ustvari baletno, plesno predstavo.</a:t>
            </a:r>
          </a:p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Scenograf</a:t>
            </a:r>
            <a:r>
              <a:rPr lang="sl-SI" b="1" dirty="0"/>
              <a:t> </a:t>
            </a:r>
            <a:r>
              <a:rPr lang="sl-SI" dirty="0"/>
              <a:t>je umetnik, ki oblikuje, nariše  sceno in bdi nad njeno izvedbo.</a:t>
            </a:r>
          </a:p>
          <a:p>
            <a:r>
              <a:rPr lang="sl-SI" b="1" dirty="0">
                <a:solidFill>
                  <a:srgbClr val="FF3300"/>
                </a:solidFill>
              </a:rPr>
              <a:t>Libreto</a:t>
            </a:r>
            <a:r>
              <a:rPr lang="sl-SI" dirty="0"/>
              <a:t> je operno besedilo.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0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ucbeniki.sio.si/gum8/3203/a1.PNG">
            <a:extLst>
              <a:ext uri="{FF2B5EF4-FFF2-40B4-BE49-F238E27FC236}">
                <a16:creationId xmlns="" xmlns:a16="http://schemas.microsoft.com/office/drawing/2014/main" id="{D5F1A9FB-7C78-4D82-9E53-3CA93F33BA0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3" y="473325"/>
            <a:ext cx="7779944" cy="3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C8917BC-A3BF-4A49-BD2B-808E954A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39381"/>
            <a:ext cx="10364451" cy="3354076"/>
          </a:xfrm>
        </p:spPr>
        <p:txBody>
          <a:bodyPr/>
          <a:lstStyle/>
          <a:p>
            <a:r>
              <a:rPr lang="sl-SI" dirty="0"/>
              <a:t>SESTAVNI DELI OPERE</a:t>
            </a:r>
          </a:p>
        </p:txBody>
      </p:sp>
      <p:pic>
        <p:nvPicPr>
          <p:cNvPr id="1028" name="Picture 4" descr="http://eucbeniki.sio.si/gum8/3203/b11.PNG">
            <a:extLst>
              <a:ext uri="{FF2B5EF4-FFF2-40B4-BE49-F238E27FC236}">
                <a16:creationId xmlns="" xmlns:a16="http://schemas.microsoft.com/office/drawing/2014/main" id="{A934A687-37FD-42D4-8D32-F03BABF7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01" y="3603501"/>
            <a:ext cx="8766455" cy="3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="" xmlns:a16="http://schemas.microsoft.com/office/drawing/2014/main" id="{EE22CDCF-382A-4EC0-B6B2-51BA15C14601}"/>
              </a:ext>
            </a:extLst>
          </p:cNvPr>
          <p:cNvSpPr/>
          <p:nvPr/>
        </p:nvSpPr>
        <p:spPr>
          <a:xfrm>
            <a:off x="10398559" y="3211114"/>
            <a:ext cx="1622062" cy="79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uščica: ukrivljeno gor 13">
            <a:extLst>
              <a:ext uri="{FF2B5EF4-FFF2-40B4-BE49-F238E27FC236}">
                <a16:creationId xmlns="" xmlns:a16="http://schemas.microsoft.com/office/drawing/2014/main" id="{73E7DC8C-9348-4DED-AED6-20C6E952C8A6}"/>
              </a:ext>
            </a:extLst>
          </p:cNvPr>
          <p:cNvSpPr/>
          <p:nvPr/>
        </p:nvSpPr>
        <p:spPr>
          <a:xfrm rot="17758365">
            <a:off x="9764956" y="4787129"/>
            <a:ext cx="2527294" cy="11833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DF8849DC-FC79-49D2-94D4-83D170EAE963}"/>
              </a:ext>
            </a:extLst>
          </p:cNvPr>
          <p:cNvSpPr txBox="1"/>
          <p:nvPr/>
        </p:nvSpPr>
        <p:spPr>
          <a:xfrm>
            <a:off x="10667933" y="3492883"/>
            <a:ext cx="1105787" cy="490776"/>
          </a:xfrm>
          <a:prstGeom prst="bevel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FINALE</a:t>
            </a:r>
            <a:r>
              <a:rPr lang="sl-SI" dirty="0"/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="" xmlns:a16="http://schemas.microsoft.com/office/drawing/2014/main" id="{611133F9-E604-4770-96A1-BDCEB0ADECE9}"/>
              </a:ext>
            </a:extLst>
          </p:cNvPr>
          <p:cNvSpPr txBox="1"/>
          <p:nvPr/>
        </p:nvSpPr>
        <p:spPr>
          <a:xfrm>
            <a:off x="69025" y="3009671"/>
            <a:ext cx="475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je sestavljena iz dejanj, daljših vsebinsko in glasbeno zaokroženih delov. Posamezne krajše scene pa se imenujejo prizori.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80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8109DA3-D1F3-4372-9959-AD791C98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4" y="607884"/>
            <a:ext cx="10364451" cy="1596177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/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es-ES" b="1" dirty="0"/>
              <a:t> 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3E06235C-2941-4FDE-8785-55B84549D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960" y="3252242"/>
            <a:ext cx="5106026" cy="3308046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Sopran</a:t>
            </a:r>
            <a:r>
              <a:rPr lang="en-US" b="1" dirty="0"/>
              <a:t> </a:t>
            </a:r>
            <a:r>
              <a:rPr lang="sl-SI" b="1" dirty="0"/>
              <a:t>– visok ženski glas</a:t>
            </a:r>
            <a:endParaRPr lang="sl-SI" dirty="0"/>
          </a:p>
          <a:p>
            <a:pPr marL="0" indent="0" algn="ctr" hangingPunct="0">
              <a:buNone/>
            </a:pPr>
            <a:r>
              <a:rPr lang="en-US" b="1" dirty="0"/>
              <a:t> </a:t>
            </a:r>
            <a:r>
              <a:rPr lang="sl-SI" b="1" dirty="0">
                <a:hlinkClick r:id="rId2"/>
              </a:rPr>
              <a:t>( Ana </a:t>
            </a:r>
            <a:r>
              <a:rPr lang="sl-SI" b="1" dirty="0" err="1">
                <a:hlinkClick r:id="rId2"/>
              </a:rPr>
              <a:t>Netrebko</a:t>
            </a:r>
            <a:r>
              <a:rPr lang="sl-SI" b="1" dirty="0">
                <a:hlinkClick r:id="rId2"/>
              </a:rPr>
              <a:t> )</a:t>
            </a:r>
            <a:endParaRPr lang="sl-SI" b="1" dirty="0"/>
          </a:p>
          <a:p>
            <a:pPr marL="0" indent="0" algn="ctr" hangingPunct="0">
              <a:buNone/>
            </a:pPr>
            <a:endParaRPr lang="sl-SI" dirty="0"/>
          </a:p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Mezzosopran</a:t>
            </a:r>
            <a:r>
              <a:rPr lang="en-US" b="1" dirty="0"/>
              <a:t> </a:t>
            </a:r>
            <a:r>
              <a:rPr lang="sl-SI" b="1" dirty="0"/>
              <a:t>– srednji ženski glas</a:t>
            </a:r>
          </a:p>
          <a:p>
            <a:pPr marL="0" indent="0" algn="ctr" hangingPunct="0">
              <a:buNone/>
            </a:pPr>
            <a:r>
              <a:rPr lang="sl-SI" b="1" dirty="0">
                <a:hlinkClick r:id="rId3"/>
              </a:rPr>
              <a:t>(Elina </a:t>
            </a:r>
            <a:r>
              <a:rPr lang="sl-SI" b="1" dirty="0" err="1">
                <a:hlinkClick r:id="rId3"/>
              </a:rPr>
              <a:t>Garanca</a:t>
            </a:r>
            <a:r>
              <a:rPr lang="sl-SI" b="1" dirty="0">
                <a:hlinkClick r:id="rId3"/>
              </a:rPr>
              <a:t>)</a:t>
            </a:r>
            <a:endParaRPr lang="sl-SI" dirty="0"/>
          </a:p>
          <a:p>
            <a:pPr hangingPunct="0"/>
            <a:endParaRPr lang="sl-SI" b="1" dirty="0">
              <a:solidFill>
                <a:srgbClr val="A50021"/>
              </a:solidFill>
            </a:endParaRPr>
          </a:p>
          <a:p>
            <a:pPr hangingPunct="0"/>
            <a:r>
              <a:rPr lang="en-US" b="1" dirty="0">
                <a:solidFill>
                  <a:srgbClr val="A50021"/>
                </a:solidFill>
              </a:rPr>
              <a:t>Alt</a:t>
            </a:r>
            <a:r>
              <a:rPr lang="sl-SI" b="1" dirty="0"/>
              <a:t> – nizek ženski glas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47FBE52C-1D90-4496-8376-50CE7D34B9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147236"/>
            <a:ext cx="5105400" cy="37107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Tenor</a:t>
            </a:r>
            <a:r>
              <a:rPr lang="sl-SI" b="1" dirty="0"/>
              <a:t> – visok moški glas</a:t>
            </a:r>
          </a:p>
          <a:p>
            <a:pPr marL="0" indent="0" algn="ctr">
              <a:buNone/>
            </a:pPr>
            <a:r>
              <a:rPr lang="sl-SI" b="1" dirty="0">
                <a:hlinkClick r:id="rId4"/>
              </a:rPr>
              <a:t>(</a:t>
            </a:r>
            <a:r>
              <a:rPr lang="sl-SI" b="1" dirty="0" err="1">
                <a:hlinkClick r:id="rId4"/>
              </a:rPr>
              <a:t>Luciano</a:t>
            </a:r>
            <a:r>
              <a:rPr lang="sl-SI" b="1" dirty="0">
                <a:hlinkClick r:id="rId4"/>
              </a:rPr>
              <a:t> Pavarotti)</a:t>
            </a: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Jose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carreras</a:t>
            </a:r>
            <a:r>
              <a:rPr lang="sl-SI" b="1" dirty="0"/>
              <a:t>, </a:t>
            </a:r>
            <a:r>
              <a:rPr lang="sl-SI" b="1" dirty="0">
                <a:solidFill>
                  <a:srgbClr val="0000FF"/>
                </a:solidFill>
              </a:rPr>
              <a:t>Andrea </a:t>
            </a:r>
            <a:r>
              <a:rPr lang="sl-SI" b="1" dirty="0" err="1">
                <a:solidFill>
                  <a:srgbClr val="0000FF"/>
                </a:solidFill>
              </a:rPr>
              <a:t>Bocelli</a:t>
            </a:r>
            <a:r>
              <a:rPr lang="sl-SI" b="1" dirty="0">
                <a:solidFill>
                  <a:srgbClr val="0000FF"/>
                </a:solidFill>
              </a:rPr>
              <a:t> </a:t>
            </a:r>
            <a:endParaRPr lang="sl-SI" b="1" dirty="0"/>
          </a:p>
          <a:p>
            <a:r>
              <a:rPr lang="sl-SI" b="1" dirty="0">
                <a:solidFill>
                  <a:srgbClr val="A50021"/>
                </a:solidFill>
              </a:rPr>
              <a:t>Bariton</a:t>
            </a:r>
            <a:r>
              <a:rPr lang="sl-SI" b="1" dirty="0"/>
              <a:t> – srednji moški glas</a:t>
            </a:r>
          </a:p>
          <a:p>
            <a:pPr marL="0" indent="0" algn="ctr">
              <a:buNone/>
            </a:pPr>
            <a:r>
              <a:rPr lang="sl-SI" b="1" dirty="0"/>
              <a:t>          </a:t>
            </a:r>
            <a:r>
              <a:rPr lang="sl-SI" b="1" dirty="0">
                <a:hlinkClick r:id="rId5"/>
              </a:rPr>
              <a:t>(Matjaž Robavs)</a:t>
            </a:r>
            <a:endParaRPr lang="sl-SI" b="1" dirty="0"/>
          </a:p>
          <a:p>
            <a:r>
              <a:rPr lang="en-US" b="1" dirty="0">
                <a:solidFill>
                  <a:srgbClr val="A50021"/>
                </a:solidFill>
              </a:rPr>
              <a:t>Bas</a:t>
            </a:r>
            <a:r>
              <a:rPr lang="sl-SI" b="1" dirty="0"/>
              <a:t> – nizek moški glas</a:t>
            </a:r>
          </a:p>
          <a:p>
            <a:pPr marL="0" indent="0">
              <a:buNone/>
            </a:pPr>
            <a:r>
              <a:rPr lang="sl-SI" b="1" dirty="0"/>
              <a:t>  </a:t>
            </a:r>
            <a:r>
              <a:rPr lang="sl-SI" b="1" dirty="0">
                <a:hlinkClick r:id="rId6"/>
              </a:rPr>
              <a:t>(Juan Vasle, Ladko Korošec)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297731EC-CAEF-4133-BCFE-C92EC96C9AD5}"/>
              </a:ext>
            </a:extLst>
          </p:cNvPr>
          <p:cNvSpPr txBox="1"/>
          <p:nvPr/>
        </p:nvSpPr>
        <p:spPr>
          <a:xfrm>
            <a:off x="647960" y="914400"/>
            <a:ext cx="111010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 operi pojejo in nastopajo </a:t>
            </a:r>
            <a:r>
              <a:rPr lang="sl-SI" dirty="0">
                <a:solidFill>
                  <a:srgbClr val="00B0F0"/>
                </a:solidFill>
              </a:rPr>
              <a:t>operni </a:t>
            </a:r>
            <a:r>
              <a:rPr lang="sl-SI" dirty="0">
                <a:solidFill>
                  <a:srgbClr val="00B0F0"/>
                </a:solidFill>
                <a:hlinkClick r:id="rId7" tooltip="Pevec"/>
              </a:rPr>
              <a:t>pevci</a:t>
            </a:r>
            <a:r>
              <a:rPr lang="sl-SI" dirty="0">
                <a:solidFill>
                  <a:srgbClr val="00B0F0"/>
                </a:solidFill>
              </a:rPr>
              <a:t>. </a:t>
            </a:r>
            <a:r>
              <a:rPr lang="sl-SI" dirty="0"/>
              <a:t> </a:t>
            </a:r>
            <a:r>
              <a:rPr lang="sl-SI" dirty="0">
                <a:solidFill>
                  <a:srgbClr val="00B0F0"/>
                </a:solidFill>
              </a:rPr>
              <a:t>Soprani</a:t>
            </a:r>
            <a:r>
              <a:rPr lang="sl-SI" dirty="0"/>
              <a:t> pogosto pojejo junakinje oper.  </a:t>
            </a:r>
            <a:r>
              <a:rPr lang="sl-SI" dirty="0">
                <a:solidFill>
                  <a:srgbClr val="00B0F0"/>
                </a:solidFill>
                <a:hlinkClick r:id="rId8" tooltip="Mezzosopran"/>
              </a:rPr>
              <a:t>Mezzosopran</a:t>
            </a:r>
            <a:r>
              <a:rPr lang="sl-SI" dirty="0">
                <a:solidFill>
                  <a:srgbClr val="00B0F0"/>
                </a:solidFill>
              </a:rPr>
              <a:t>i</a:t>
            </a:r>
            <a:r>
              <a:rPr lang="sl-SI" dirty="0"/>
              <a:t> v operi  pojejo starejše ženske liki, kot npr. matere, zapeljive junakinje,...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  <a:hlinkClick r:id="rId9" tooltip="Alt"/>
              </a:rPr>
              <a:t>Alt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sl-SI" dirty="0"/>
              <a:t> predstavljajo </a:t>
            </a:r>
            <a:r>
              <a:rPr lang="sl-SI" dirty="0" err="1"/>
              <a:t>ponavadi</a:t>
            </a:r>
            <a:r>
              <a:rPr lang="sl-SI" dirty="0"/>
              <a:t> stare ženske ter </a:t>
            </a:r>
            <a:r>
              <a:rPr lang="sl-SI" dirty="0">
                <a:hlinkClick r:id="rId10" tooltip="Čarovnica"/>
              </a:rPr>
              <a:t>čarovnice</a:t>
            </a:r>
            <a:r>
              <a:rPr lang="sl-SI" dirty="0"/>
              <a:t>.</a:t>
            </a:r>
          </a:p>
          <a:p>
            <a:r>
              <a:rPr lang="sl-SI" dirty="0">
                <a:hlinkClick r:id="rId11" tooltip="Tenor"/>
              </a:rPr>
              <a:t>Tenor</a:t>
            </a:r>
            <a:r>
              <a:rPr lang="sl-SI" dirty="0"/>
              <a:t> je </a:t>
            </a:r>
            <a:r>
              <a:rPr lang="sl-SI" dirty="0" err="1"/>
              <a:t>ponavadi</a:t>
            </a:r>
            <a:r>
              <a:rPr lang="sl-SI" dirty="0"/>
              <a:t> glavni junak,  </a:t>
            </a:r>
            <a:r>
              <a:rPr lang="sl-SI" dirty="0">
                <a:hlinkClick r:id="rId12" tooltip="Heroj"/>
              </a:rPr>
              <a:t>heroj</a:t>
            </a:r>
            <a:r>
              <a:rPr lang="sl-SI" dirty="0"/>
              <a:t> oz. oseba v katero je zaljubljena junakinja. </a:t>
            </a:r>
            <a:r>
              <a:rPr lang="sl-SI" dirty="0">
                <a:hlinkClick r:id="rId13" tooltip="Bariton (glas)"/>
              </a:rPr>
              <a:t>Bariton</a:t>
            </a:r>
            <a:r>
              <a:rPr lang="sl-SI" dirty="0"/>
              <a:t>  navadi pooseblja zločinca. </a:t>
            </a:r>
            <a:r>
              <a:rPr lang="sl-SI" dirty="0">
                <a:solidFill>
                  <a:srgbClr val="00B0F0"/>
                </a:solidFill>
              </a:rPr>
              <a:t>Bas</a:t>
            </a:r>
            <a:r>
              <a:rPr lang="sl-SI" dirty="0"/>
              <a:t> v resnih operah pooseblja določeno starost in modrost, pri komični operi pa predstavlja starejšo smešno osebo. </a:t>
            </a:r>
          </a:p>
          <a:p>
            <a:endParaRPr lang="sl-SI" sz="1000" dirty="0"/>
          </a:p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Zbor</a:t>
            </a:r>
            <a:r>
              <a:rPr lang="sl-SI" dirty="0"/>
              <a:t> v operi  ponazarja, ljudstvo, množico, meščane, sužnje…. Po sestavi je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mešani pevski zbor.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8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993ACC0-052E-465A-AC25-901724B8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znani Operni skladatelji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F22A2B02-0226-45D1-90A8-C3D05BF4A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50066"/>
            <a:ext cx="10363826" cy="464642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Wolfgang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Amadeus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Mozart </a:t>
            </a:r>
            <a:r>
              <a:rPr lang="sl-SI" b="1" dirty="0"/>
              <a:t>(1756–1791): Čarobna piščal, FIGAROVA SVATBA, BEG IZ SERAJA, Don Juan (19)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Ludwig van Beethoven </a:t>
            </a:r>
            <a:r>
              <a:rPr lang="sl-SI" b="1" dirty="0"/>
              <a:t>(1770-1827): </a:t>
            </a:r>
            <a:r>
              <a:rPr lang="sl-SI" b="1" dirty="0" err="1"/>
              <a:t>Fidelio</a:t>
            </a:r>
            <a:endParaRPr lang="sl-SI" b="1" dirty="0"/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Gioacchino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Rossini </a:t>
            </a:r>
            <a:r>
              <a:rPr lang="sl-SI" b="1" dirty="0"/>
              <a:t>(1792–1868): Seviljski brivec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Richard Wagner </a:t>
            </a:r>
            <a:r>
              <a:rPr lang="sl-SI" b="1" dirty="0"/>
              <a:t>(1813–1883): Leteči Holandec, </a:t>
            </a:r>
            <a:r>
              <a:rPr lang="sl-SI" b="1" dirty="0" err="1"/>
              <a:t>Tristan</a:t>
            </a:r>
            <a:r>
              <a:rPr lang="sl-SI" b="1" dirty="0"/>
              <a:t> in Izolda, Mojstri pevci Nürnberški, Nibelunški Prstan…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Giuseppe Verdi </a:t>
            </a:r>
            <a:r>
              <a:rPr lang="sl-SI" b="1" dirty="0"/>
              <a:t>(1813–1901): </a:t>
            </a:r>
            <a:r>
              <a:rPr lang="sl-SI" b="1" dirty="0" err="1"/>
              <a:t>Nabucco</a:t>
            </a:r>
            <a:r>
              <a:rPr lang="sl-SI" b="1" dirty="0"/>
              <a:t>, , </a:t>
            </a:r>
            <a:r>
              <a:rPr lang="sl-SI" b="1" dirty="0" err="1"/>
              <a:t>Rigoletto</a:t>
            </a:r>
            <a:r>
              <a:rPr lang="sl-SI" b="1" dirty="0"/>
              <a:t>, </a:t>
            </a:r>
            <a:r>
              <a:rPr lang="sl-SI" b="1" dirty="0" err="1"/>
              <a:t>Traviata</a:t>
            </a:r>
            <a:r>
              <a:rPr lang="sl-SI" b="1" dirty="0"/>
              <a:t>, Trubadur, </a:t>
            </a:r>
            <a:r>
              <a:rPr lang="sl-SI" b="1" dirty="0" err="1"/>
              <a:t>Aida</a:t>
            </a:r>
            <a:r>
              <a:rPr lang="sl-SI" b="1" dirty="0"/>
              <a:t>, </a:t>
            </a:r>
            <a:r>
              <a:rPr lang="sl-SI" b="1" dirty="0" err="1"/>
              <a:t>Othello</a:t>
            </a:r>
            <a:r>
              <a:rPr lang="sl-SI" b="1" dirty="0"/>
              <a:t>…(26)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Bedrich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Smetana </a:t>
            </a:r>
            <a:r>
              <a:rPr lang="sl-SI" b="1" dirty="0"/>
              <a:t>(1824-1884): Prodana Nevesta….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Georges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Bizet</a:t>
            </a:r>
            <a:r>
              <a:rPr lang="sl-SI" b="1" dirty="0"/>
              <a:t>(1838-1875): Carmen, Lovci biserov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GIACOMO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PUCcINI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l-SI" b="1" dirty="0"/>
              <a:t>(1858-1924): TURANDOT</a:t>
            </a:r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9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82718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3300"/>
                </a:solidFill>
              </a:rPr>
              <a:t>W. A. MOZART:</a:t>
            </a:r>
          </a:p>
          <a:p>
            <a:pPr marL="0" indent="0">
              <a:buNone/>
            </a:pPr>
            <a:r>
              <a:rPr lang="sl-SI" dirty="0"/>
              <a:t>Arija Kraljice noči iz opere Čarobna piščal 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posnetek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  <a:p>
            <a:pPr marL="0" indent="0">
              <a:buNone/>
            </a:pPr>
            <a:r>
              <a:rPr lang="sl-SI" dirty="0"/>
              <a:t>DUET </a:t>
            </a:r>
            <a:r>
              <a:rPr lang="sl-SI" dirty="0" err="1"/>
              <a:t>papagena</a:t>
            </a:r>
            <a:r>
              <a:rPr lang="sl-SI" dirty="0"/>
              <a:t> in </a:t>
            </a:r>
            <a:r>
              <a:rPr lang="sl-SI" dirty="0" err="1"/>
              <a:t>papagene</a:t>
            </a:r>
            <a:r>
              <a:rPr lang="sl-SI" dirty="0"/>
              <a:t> iz </a:t>
            </a:r>
            <a:r>
              <a:rPr lang="sl-SI" dirty="0" err="1"/>
              <a:t>iz</a:t>
            </a:r>
            <a:r>
              <a:rPr lang="sl-SI" dirty="0"/>
              <a:t> opere Čarobna piščal  </a:t>
            </a:r>
            <a:r>
              <a:rPr lang="sl-SI" sz="1000" dirty="0">
                <a:hlinkClick r:id="rId3"/>
              </a:rPr>
              <a:t>posnetek</a:t>
            </a:r>
            <a:endParaRPr lang="sl-SI" sz="1000" dirty="0"/>
          </a:p>
          <a:p>
            <a:pPr marL="0" indent="0">
              <a:buNone/>
            </a:pPr>
            <a:r>
              <a:rPr lang="sl-SI" dirty="0"/>
              <a:t>UVERTURA v opero </a:t>
            </a:r>
            <a:r>
              <a:rPr lang="sl-SI" dirty="0" err="1"/>
              <a:t>Figarova</a:t>
            </a:r>
            <a:r>
              <a:rPr lang="sl-SI" dirty="0"/>
              <a:t> svatba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posnetek</a:t>
            </a: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dirty="0"/>
              <a:t>FINALE IZ OPERE BEG IZ SERAJA  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Giacomo</a:t>
            </a:r>
            <a:r>
              <a:rPr lang="sl-SI" dirty="0">
                <a:solidFill>
                  <a:srgbClr val="FF0000"/>
                </a:solidFill>
              </a:rPr>
              <a:t> Puccini</a:t>
            </a:r>
          </a:p>
          <a:p>
            <a:pPr marL="0" indent="0">
              <a:buNone/>
            </a:pPr>
            <a:r>
              <a:rPr lang="sl-SI" dirty="0"/>
              <a:t>NESUM </a:t>
            </a:r>
            <a:r>
              <a:rPr lang="sl-SI" dirty="0" err="1"/>
              <a:t>DORma</a:t>
            </a:r>
            <a:r>
              <a:rPr lang="sl-SI" dirty="0"/>
              <a:t> iz opere </a:t>
            </a:r>
            <a:r>
              <a:rPr lang="sl-SI" dirty="0" err="1"/>
              <a:t>turandot</a:t>
            </a:r>
            <a:r>
              <a:rPr lang="sl-SI" dirty="0"/>
              <a:t>   </a:t>
            </a:r>
            <a:r>
              <a:rPr lang="sl-SI" sz="1000" dirty="0">
                <a:hlinkClick r:id="rId6"/>
              </a:rPr>
              <a:t>posnetek</a:t>
            </a:r>
            <a:endParaRPr lang="sl-SI" sz="1000" dirty="0"/>
          </a:p>
          <a:p>
            <a:endParaRPr lang="sl-SI" sz="1200" b="1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026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sz="1000" dirty="0"/>
          </a:p>
          <a:p>
            <a:r>
              <a:rPr lang="sl-SI" dirty="0">
                <a:solidFill>
                  <a:srgbClr val="FF0000"/>
                </a:solidFill>
              </a:rPr>
              <a:t>Giuseppe Verdi</a:t>
            </a:r>
          </a:p>
          <a:p>
            <a:pPr marL="0" indent="0">
              <a:buNone/>
            </a:pPr>
            <a:r>
              <a:rPr lang="sl-SI" dirty="0"/>
              <a:t>Arija La Donna e </a:t>
            </a:r>
            <a:r>
              <a:rPr lang="sl-SI" dirty="0" err="1"/>
              <a:t>mobile</a:t>
            </a:r>
            <a:r>
              <a:rPr lang="sl-SI" dirty="0"/>
              <a:t> iz opere </a:t>
            </a:r>
            <a:r>
              <a:rPr lang="sl-SI" dirty="0" err="1"/>
              <a:t>Rigoletto</a:t>
            </a:r>
            <a:r>
              <a:rPr lang="sl-SI" dirty="0"/>
              <a:t>   </a:t>
            </a:r>
            <a:r>
              <a:rPr lang="sl-SI" sz="1000" dirty="0">
                <a:hlinkClick r:id="rId2"/>
              </a:rPr>
              <a:t>posnetek </a:t>
            </a:r>
            <a:r>
              <a:rPr lang="sl-SI" sz="1000" dirty="0"/>
              <a:t>    </a:t>
            </a:r>
            <a:r>
              <a:rPr lang="sl-SI" sz="1000" b="1" dirty="0"/>
              <a:t>TRIJE TENORJI </a:t>
            </a:r>
            <a:r>
              <a:rPr lang="sl-SI" sz="1200" b="1" dirty="0" err="1"/>
              <a:t>Luciano</a:t>
            </a:r>
            <a:r>
              <a:rPr lang="sl-SI" sz="1200" b="1" dirty="0"/>
              <a:t> Pavarotti, </a:t>
            </a:r>
            <a:r>
              <a:rPr lang="sl-SI" sz="1200" b="1" dirty="0" err="1"/>
              <a:t>Placido</a:t>
            </a:r>
            <a:r>
              <a:rPr lang="sl-SI" sz="1200" b="1" dirty="0"/>
              <a:t> Domingo in Jose </a:t>
            </a:r>
            <a:r>
              <a:rPr lang="sl-SI" sz="1200" b="1" dirty="0" err="1"/>
              <a:t>Carreras</a:t>
            </a:r>
            <a:r>
              <a:rPr lang="sl-SI" sz="1200" b="1" dirty="0"/>
              <a:t> (leto 1994)</a:t>
            </a:r>
          </a:p>
          <a:p>
            <a:pPr marL="0" indent="0">
              <a:buNone/>
            </a:pPr>
            <a:r>
              <a:rPr lang="sl-SI" dirty="0"/>
              <a:t>Duet iz opere </a:t>
            </a:r>
            <a:r>
              <a:rPr lang="sl-SI" dirty="0" err="1"/>
              <a:t>traviata</a:t>
            </a:r>
            <a:r>
              <a:rPr lang="sl-SI" dirty="0"/>
              <a:t>     </a:t>
            </a:r>
            <a:r>
              <a:rPr lang="sl-SI" sz="1200" b="1" dirty="0">
                <a:hlinkClick r:id="rId3"/>
              </a:rPr>
              <a:t>posnetek</a:t>
            </a:r>
            <a:r>
              <a:rPr lang="sl-SI" sz="1200" b="1" dirty="0"/>
              <a:t>        Ana </a:t>
            </a:r>
            <a:r>
              <a:rPr lang="sl-SI" sz="1200" b="1" dirty="0" err="1"/>
              <a:t>Netrebko</a:t>
            </a:r>
            <a:endParaRPr lang="sl-SI" sz="1200" b="1" dirty="0"/>
          </a:p>
          <a:p>
            <a:pPr marL="0" indent="0">
              <a:buNone/>
            </a:pPr>
            <a:r>
              <a:rPr lang="sl-SI" dirty="0"/>
              <a:t>SLAVNOSTNA KORAČNICA IZ OPERE AIDA    </a:t>
            </a:r>
            <a:r>
              <a:rPr lang="sl-SI" sz="1000" dirty="0">
                <a:hlinkClick r:id="rId4"/>
              </a:rPr>
              <a:t>posnetek</a:t>
            </a: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Georges</a:t>
            </a:r>
            <a:r>
              <a:rPr lang="sl-SI" dirty="0">
                <a:solidFill>
                  <a:srgbClr val="FF0000"/>
                </a:solidFill>
              </a:rPr>
              <a:t> Bizet</a:t>
            </a:r>
          </a:p>
          <a:p>
            <a:pPr marL="0" indent="0">
              <a:buNone/>
            </a:pPr>
            <a:r>
              <a:rPr lang="sl-SI" dirty="0" err="1"/>
              <a:t>ARIja</a:t>
            </a:r>
            <a:r>
              <a:rPr lang="sl-SI" dirty="0"/>
              <a:t> </a:t>
            </a:r>
            <a:r>
              <a:rPr lang="sl-SI" dirty="0" err="1"/>
              <a:t>carmen</a:t>
            </a:r>
            <a:r>
              <a:rPr lang="sl-SI" dirty="0"/>
              <a:t> iz opere </a:t>
            </a:r>
            <a:r>
              <a:rPr lang="sl-SI" dirty="0" err="1"/>
              <a:t>carmen</a:t>
            </a:r>
            <a:endParaRPr lang="sl-SI" dirty="0"/>
          </a:p>
          <a:p>
            <a:r>
              <a:rPr lang="sl-SI" dirty="0" err="1">
                <a:solidFill>
                  <a:srgbClr val="FF0000"/>
                </a:solidFill>
              </a:rPr>
              <a:t>Gioacchino</a:t>
            </a:r>
            <a:r>
              <a:rPr lang="sl-SI" dirty="0">
                <a:solidFill>
                  <a:srgbClr val="FF0000"/>
                </a:solidFill>
              </a:rPr>
              <a:t> Rossini</a:t>
            </a:r>
          </a:p>
          <a:p>
            <a:pPr marL="0" indent="0">
              <a:buNone/>
            </a:pPr>
            <a:r>
              <a:rPr lang="sl-SI" dirty="0"/>
              <a:t>Arija </a:t>
            </a:r>
            <a:r>
              <a:rPr lang="sl-SI" dirty="0" err="1"/>
              <a:t>figara</a:t>
            </a:r>
            <a:r>
              <a:rPr lang="sl-SI" dirty="0"/>
              <a:t> iz seviljskega brivca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365</TotalTime>
  <Words>737</Words>
  <Application>Microsoft Office PowerPoint</Application>
  <PresentationFormat>Širokozaslonsko</PresentationFormat>
  <Paragraphs>114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Tw Cen MT</vt:lpstr>
      <vt:lpstr>Wingdings</vt:lpstr>
      <vt:lpstr>Kapljica</vt:lpstr>
      <vt:lpstr>OPERA</vt:lpstr>
      <vt:lpstr>PowerPointova predstavitev</vt:lpstr>
      <vt:lpstr>PowerPointova predstavitev</vt:lpstr>
      <vt:lpstr>Razlaga POJMOV</vt:lpstr>
      <vt:lpstr>SESTAVNI DELI OPERE</vt:lpstr>
      <vt:lpstr>  </vt:lpstr>
      <vt:lpstr> znani Operni skladatelji</vt:lpstr>
      <vt:lpstr>Znane ARIJE, uverture, dueti in Zbori</vt:lpstr>
      <vt:lpstr>Znane ARIJE, uverture, dueti in Zbori</vt:lpstr>
      <vt:lpstr>                      OPERA VŠEČ SI MI</vt:lpstr>
      <vt:lpstr>PowerPointova predstavitev</vt:lpstr>
      <vt:lpstr>OPERETA</vt:lpstr>
      <vt:lpstr>Opera IN OPERETA (PREPIŠI v zvezek)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</dc:title>
  <dc:creator>Janja</dc:creator>
  <cp:lastModifiedBy>Simona</cp:lastModifiedBy>
  <cp:revision>42</cp:revision>
  <dcterms:created xsi:type="dcterms:W3CDTF">2019-01-15T18:59:21Z</dcterms:created>
  <dcterms:modified xsi:type="dcterms:W3CDTF">2020-04-30T05:24:58Z</dcterms:modified>
</cp:coreProperties>
</file>