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2" r:id="rId10"/>
    <p:sldId id="263" r:id="rId11"/>
    <p:sldId id="264" r:id="rId12"/>
    <p:sldId id="270" r:id="rId13"/>
    <p:sldId id="267" r:id="rId14"/>
    <p:sldId id="269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68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713B4-851F-4A0D-B0D9-1346CC58A501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DD975-D451-40DE-B3D2-1F9345D3136D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01505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B66B-7F3F-409E-915B-D03BF4D6B9A6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E0B34-9889-42B8-96AB-3E65B64B16E1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58960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6A6A-6020-40EC-ACAE-253436391C71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E8EEC-AEEE-4901-B997-7A2058175AB8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25802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596E2-727E-402E-B39B-333D5F6382CF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70AE7-9FB9-42E0-B938-0838CDBA1A64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73750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AA0E2-43B5-4433-915A-3C8A9C74B60C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BCB9-B947-4727-BC4E-42B557B5FD4F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01593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BA3F2-7BAF-44F0-902C-646D049A3136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859A7-794A-4BA7-9F2D-3416B1BE570F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92016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7E2A3-EA07-4BB6-A21E-2420C18D82AF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84219-74C5-4A42-A7CE-97CADC90A9A3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11143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4D423-6E86-470A-8329-C561931FEE08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77F82-3E0B-435E-B5B6-D6675E9A3152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7067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27E67-4A56-45CB-8E2F-2798F10E36D3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5D1B8-913B-4F46-AD97-191932ABC398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20346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5F164-C14C-4CEC-A5DD-E94290113B2A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5916B-B3AF-4F5E-9DC1-D41819C4127E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60860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DA3ED-E771-4232-8B37-9B10327F20E1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CA9B-436E-4DDE-92F7-0B1EC360DCC3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0516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text styles</a:t>
            </a:r>
          </a:p>
          <a:p>
            <a:pPr lvl="1"/>
            <a:r>
              <a:rPr lang="en-US" altLang="sl-SI" smtClean="0"/>
              <a:t>Second level</a:t>
            </a:r>
          </a:p>
          <a:p>
            <a:pPr lvl="2"/>
            <a:r>
              <a:rPr lang="en-US" altLang="sl-SI" smtClean="0"/>
              <a:t>Third level</a:t>
            </a:r>
          </a:p>
          <a:p>
            <a:pPr lvl="3"/>
            <a:r>
              <a:rPr lang="en-US" altLang="sl-SI" smtClean="0"/>
              <a:t>Fourth level</a:t>
            </a:r>
          </a:p>
          <a:p>
            <a:pPr lvl="4"/>
            <a:r>
              <a:rPr lang="en-US" altLang="sl-SI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EC54ED-3688-46E8-A706-4B5ED41019AF}" type="datetimeFigureOut">
              <a:rPr lang="en-US"/>
              <a:pPr>
                <a:defRPr/>
              </a:pPr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CBD48-7F23-4B8F-B091-0F633D913950}" type="slidenum">
              <a:rPr lang="en-US" altLang="sl-SI"/>
              <a:pPr>
                <a:defRPr/>
              </a:pPr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inGW7ZDGPM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GLASBENI KVIZ</a:t>
            </a:r>
            <a:endParaRPr lang="en-US" altLang="sl-SI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6. razred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>
            <a:spLocks noChangeArrowheads="1"/>
          </p:cNvSpPr>
          <p:nvPr/>
        </p:nvSpPr>
        <p:spPr bwMode="auto">
          <a:xfrm>
            <a:off x="7380288" y="5254625"/>
            <a:ext cx="90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Tolkala</a:t>
            </a:r>
          </a:p>
        </p:txBody>
      </p:sp>
      <p:sp>
        <p:nvSpPr>
          <p:cNvPr id="4" name="PoljeZBesedilom 3"/>
          <p:cNvSpPr txBox="1">
            <a:spLocks noChangeArrowheads="1"/>
          </p:cNvSpPr>
          <p:nvPr/>
        </p:nvSpPr>
        <p:spPr bwMode="auto">
          <a:xfrm>
            <a:off x="2136775" y="6308725"/>
            <a:ext cx="88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Trobila</a:t>
            </a:r>
          </a:p>
        </p:txBody>
      </p:sp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4994275" y="5070475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Pihala</a:t>
            </a:r>
          </a:p>
        </p:txBody>
      </p:sp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1208088" y="5589588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Godala</a:t>
            </a:r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http://www.learnersdictionary.com/art/ld/keyboard_rev.gif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http://www.occasionalbrass.com/images/brass-instruments.jpg</a:t>
            </a: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http://t3.gstatic.com/images?q=tbn:ANd9GcSorQwpk8TD4lw2Mj3VjM5iP0ERb24Ck9iajv0Wu2WLiOX0OUoilF20BgNKeQ</a:t>
            </a:r>
          </a:p>
        </p:txBody>
      </p:sp>
      <p:sp>
        <p:nvSpPr>
          <p:cNvPr id="11273" name="Rectangle 7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http://oald8.oxfordlearnersdictionaries.com/media/oald8/fullsize/p/per/percu/percussion_musicalinstruments_comp.jpg</a:t>
            </a:r>
          </a:p>
        </p:txBody>
      </p:sp>
      <p:sp>
        <p:nvSpPr>
          <p:cNvPr id="11274" name="Rectangle 5"/>
          <p:cNvSpPr>
            <a:spLocks noChangeArrowheads="1"/>
          </p:cNvSpPr>
          <p:nvPr/>
        </p:nvSpPr>
        <p:spPr bwMode="auto">
          <a:xfrm>
            <a:off x="2286000" y="2828925"/>
            <a:ext cx="1854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http://visual.merriam-webster.com/images/arts-architecture/music/stringed-instruments/violin-family.jpg</a:t>
            </a:r>
          </a:p>
        </p:txBody>
      </p:sp>
      <p:sp>
        <p:nvSpPr>
          <p:cNvPr id="11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Naštej družine inštrumentov.</a:t>
            </a:r>
            <a:endParaRPr lang="en-US" altLang="sl-SI" smtClean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452688"/>
            <a:ext cx="4038600" cy="2820987"/>
          </a:xfr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75" y="2397125"/>
            <a:ext cx="580548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2022475"/>
            <a:ext cx="6492875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38" y="15684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275" y="53975"/>
            <a:ext cx="4392613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>
            <a:spLocks noChangeArrowheads="1"/>
          </p:cNvSpPr>
          <p:nvPr/>
        </p:nvSpPr>
        <p:spPr bwMode="auto">
          <a:xfrm>
            <a:off x="4065588" y="2584450"/>
            <a:ext cx="2300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FF0000"/>
                </a:solidFill>
                <a:latin typeface="Arial" panose="020B0604020202020204" pitchFamily="34" charset="0"/>
              </a:rPr>
              <a:t>Inštrumenti s tipkami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3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Naštej pihala.</a:t>
            </a:r>
            <a:endParaRPr lang="en-US" alt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256212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pihalo ima najvišji zven?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Iz česa in kako so pihala narejena?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pihalo nas bolj spominja na trobila kot na pihala?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pihalo je največje in ima najnižji zven?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Naštej še kakšno pihalo, ki ne spada v simfonični orkester.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1182688"/>
            <a:ext cx="3889375" cy="5172075"/>
          </a:xfrm>
          <a:noFill/>
        </p:spPr>
      </p:pic>
      <p:cxnSp>
        <p:nvCxnSpPr>
          <p:cNvPr id="4" name="Raven puščični povezovalnik 3"/>
          <p:cNvCxnSpPr/>
          <p:nvPr/>
        </p:nvCxnSpPr>
        <p:spPr>
          <a:xfrm>
            <a:off x="4211638" y="1700213"/>
            <a:ext cx="4176712" cy="9366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PoljeZBesedilom 4"/>
          <p:cNvSpPr txBox="1">
            <a:spLocks noChangeArrowheads="1"/>
          </p:cNvSpPr>
          <p:nvPr/>
        </p:nvSpPr>
        <p:spPr bwMode="auto">
          <a:xfrm>
            <a:off x="2365375" y="2708275"/>
            <a:ext cx="5827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Večinoma iz lesa: ustnik, cev z zaklopkami in odmevnik</a:t>
            </a:r>
          </a:p>
        </p:txBody>
      </p:sp>
      <p:cxnSp>
        <p:nvCxnSpPr>
          <p:cNvPr id="7" name="Raven puščični povezovalnik 6"/>
          <p:cNvCxnSpPr/>
          <p:nvPr/>
        </p:nvCxnSpPr>
        <p:spPr>
          <a:xfrm flipV="1">
            <a:off x="1908175" y="3644900"/>
            <a:ext cx="4533900" cy="431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V="1">
            <a:off x="3563938" y="4221163"/>
            <a:ext cx="1944687" cy="792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PoljeZBesedilom 9"/>
          <p:cNvSpPr txBox="1"/>
          <p:nvPr/>
        </p:nvSpPr>
        <p:spPr>
          <a:xfrm>
            <a:off x="4175125" y="4365625"/>
            <a:ext cx="9667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l-SI" dirty="0">
                <a:solidFill>
                  <a:schemeClr val="accent4">
                    <a:lumMod val="75000"/>
                  </a:schemeClr>
                </a:solidFill>
              </a:rPr>
              <a:t>FAGOT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Kako imenujemo inštrumentaliste, ki igrajo na posamezne inštrumente?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 prečno flavto...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 klarinet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 oboo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 saksofon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 fagot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Flavtist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Klarinetist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Oboist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Saksofonist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Fagotist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Naštej trobila.</a:t>
            </a:r>
            <a:endParaRPr lang="en-US" alt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Iz česa so narejena?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trobilo ima najnižji ton?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Nanje igramo tako, da 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trobilo ima najvišji ton?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trobilo nima tipk in ventilov?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Kakšen ustnik imajo trobila?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13239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Naštej kakšno trobilo, ki ne spada v simfoničen orkester?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</p:txBody>
      </p:sp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5076825" y="2927350"/>
            <a:ext cx="365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- Iz kovine: ustnik,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  cev z ventili in odmevnik.</a:t>
            </a:r>
          </a:p>
        </p:txBody>
      </p:sp>
      <p:sp>
        <p:nvSpPr>
          <p:cNvPr id="5" name="PoljeZBesedilom 4"/>
          <p:cNvSpPr txBox="1">
            <a:spLocks noChangeArrowheads="1"/>
          </p:cNvSpPr>
          <p:nvPr/>
        </p:nvSpPr>
        <p:spPr bwMode="auto">
          <a:xfrm>
            <a:off x="5076825" y="1168400"/>
            <a:ext cx="345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- Trobenta, pozavna, rog in tuba</a:t>
            </a:r>
          </a:p>
        </p:txBody>
      </p:sp>
      <p:cxnSp>
        <p:nvCxnSpPr>
          <p:cNvPr id="7" name="Raven puščični povezovalnik 6"/>
          <p:cNvCxnSpPr/>
          <p:nvPr/>
        </p:nvCxnSpPr>
        <p:spPr>
          <a:xfrm>
            <a:off x="4495800" y="1106488"/>
            <a:ext cx="876300" cy="246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>
            <a:off x="3419475" y="1844675"/>
            <a:ext cx="1800225" cy="12620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PoljeZBesedilom 12"/>
          <p:cNvSpPr txBox="1">
            <a:spLocks noChangeArrowheads="1"/>
          </p:cNvSpPr>
          <p:nvPr/>
        </p:nvSpPr>
        <p:spPr bwMode="auto">
          <a:xfrm>
            <a:off x="2344738" y="2555875"/>
            <a:ext cx="701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Tuba</a:t>
            </a:r>
          </a:p>
        </p:txBody>
      </p:sp>
      <p:sp>
        <p:nvSpPr>
          <p:cNvPr id="14" name="PoljeZBesedilom 13"/>
          <p:cNvSpPr txBox="1">
            <a:spLocks noChangeArrowheads="1"/>
          </p:cNvSpPr>
          <p:nvPr/>
        </p:nvSpPr>
        <p:spPr bwMode="auto">
          <a:xfrm>
            <a:off x="5148263" y="3559175"/>
            <a:ext cx="1897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- Vanje trobimo.</a:t>
            </a:r>
          </a:p>
        </p:txBody>
      </p:sp>
      <p:cxnSp>
        <p:nvCxnSpPr>
          <p:cNvPr id="16" name="Raven puščični povezovalnik 15"/>
          <p:cNvCxnSpPr/>
          <p:nvPr/>
        </p:nvCxnSpPr>
        <p:spPr>
          <a:xfrm>
            <a:off x="4211638" y="3213100"/>
            <a:ext cx="1008062" cy="5032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PoljeZBesedilom 16"/>
          <p:cNvSpPr txBox="1">
            <a:spLocks noChangeArrowheads="1"/>
          </p:cNvSpPr>
          <p:nvPr/>
        </p:nvSpPr>
        <p:spPr bwMode="auto">
          <a:xfrm>
            <a:off x="1795463" y="3879850"/>
            <a:ext cx="1098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Trobenta</a:t>
            </a:r>
          </a:p>
        </p:txBody>
      </p:sp>
      <p:sp>
        <p:nvSpPr>
          <p:cNvPr id="18" name="PoljeZBesedilom 17"/>
          <p:cNvSpPr txBox="1">
            <a:spLocks noChangeArrowheads="1"/>
          </p:cNvSpPr>
          <p:nvPr/>
        </p:nvSpPr>
        <p:spPr bwMode="auto">
          <a:xfrm>
            <a:off x="2371725" y="47244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Pozavna</a:t>
            </a:r>
          </a:p>
        </p:txBody>
      </p:sp>
      <p:sp>
        <p:nvSpPr>
          <p:cNvPr id="19" name="PoljeZBesedilom 18"/>
          <p:cNvSpPr txBox="1">
            <a:spLocks noChangeArrowheads="1"/>
          </p:cNvSpPr>
          <p:nvPr/>
        </p:nvSpPr>
        <p:spPr bwMode="auto">
          <a:xfrm>
            <a:off x="2222500" y="5680075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Lijast ali kotlast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13" grpId="0"/>
      <p:bldP spid="14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Kako imenujemo inštrumentaliste, ki igrajo na posamezne inštrumente?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Na pozavno....</a:t>
            </a:r>
          </a:p>
          <a:p>
            <a:pPr eaLnBrk="1" hangingPunct="1"/>
            <a:endParaRPr lang="sl-SI" altLang="sl-SI" smtClean="0"/>
          </a:p>
          <a:p>
            <a:pPr eaLnBrk="1" hangingPunct="1"/>
            <a:r>
              <a:rPr lang="sl-SI" altLang="sl-SI" smtClean="0"/>
              <a:t>Na trobento...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 smtClean="0"/>
          </a:p>
          <a:p>
            <a:pPr eaLnBrk="1" hangingPunct="1"/>
            <a:r>
              <a:rPr lang="sl-SI" altLang="sl-SI" smtClean="0"/>
              <a:t>Na rog...</a:t>
            </a:r>
          </a:p>
          <a:p>
            <a:pPr eaLnBrk="1" hangingPunct="1"/>
            <a:endParaRPr lang="sl-SI" altLang="sl-SI" smtClean="0"/>
          </a:p>
          <a:p>
            <a:pPr eaLnBrk="1" hangingPunct="1"/>
            <a:r>
              <a:rPr lang="sl-SI" altLang="sl-SI" smtClean="0"/>
              <a:t>Na tubo...</a:t>
            </a:r>
          </a:p>
          <a:p>
            <a:pPr eaLnBrk="1" hangingPunct="1"/>
            <a:endParaRPr lang="en-US" altLang="sl-SI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TUBIST ali HORNIST</a:t>
            </a:r>
          </a:p>
          <a:p>
            <a:pPr eaLnBrk="1" hangingPunct="1"/>
            <a:r>
              <a:rPr lang="sl-SI" altLang="sl-SI" smtClean="0"/>
              <a:t>POZAVNIST ali TROMBONIST</a:t>
            </a:r>
          </a:p>
          <a:p>
            <a:pPr eaLnBrk="1" hangingPunct="1"/>
            <a:r>
              <a:rPr lang="sl-SI" altLang="sl-SI" smtClean="0"/>
              <a:t>ROGIST</a:t>
            </a:r>
          </a:p>
          <a:p>
            <a:pPr eaLnBrk="1" hangingPunct="1"/>
            <a:r>
              <a:rPr lang="sl-SI" altLang="sl-SI" smtClean="0"/>
              <a:t>TROBENTAR</a:t>
            </a:r>
          </a:p>
          <a:p>
            <a:pPr eaLnBrk="1" hangingPunct="1"/>
            <a:endParaRPr lang="en-US" altLang="sl-SI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Naštej godala?</a:t>
            </a:r>
            <a:endParaRPr lang="en-US" alt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1338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godalo je največje in ima najnižji zven?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Kako igramo na godala?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godalo ima nogo?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godalo ima najvišji ton?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Naštej še nekaj godal, ki niso del simfoničnega orkestra.</a:t>
            </a:r>
            <a:endParaRPr lang="en-US" dirty="0" smtClean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</p:spPr>
      </p:pic>
      <p:sp>
        <p:nvSpPr>
          <p:cNvPr id="2" name="PoljeZBesedilom 1"/>
          <p:cNvSpPr txBox="1"/>
          <p:nvPr/>
        </p:nvSpPr>
        <p:spPr>
          <a:xfrm>
            <a:off x="4562475" y="1139825"/>
            <a:ext cx="39512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Violina, viola, violončelo in kontrabas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4151313" y="1835150"/>
            <a:ext cx="12366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Kontrabas</a:t>
            </a:r>
          </a:p>
        </p:txBody>
      </p:sp>
      <p:cxnSp>
        <p:nvCxnSpPr>
          <p:cNvPr id="6" name="Raven puščični povezovalnik 5"/>
          <p:cNvCxnSpPr/>
          <p:nvPr/>
        </p:nvCxnSpPr>
        <p:spPr>
          <a:xfrm>
            <a:off x="4067175" y="2708275"/>
            <a:ext cx="1657350" cy="28813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PoljeZBesedilom 6"/>
          <p:cNvSpPr txBox="1">
            <a:spLocks noChangeArrowheads="1"/>
          </p:cNvSpPr>
          <p:nvPr/>
        </p:nvSpPr>
        <p:spPr bwMode="auto">
          <a:xfrm>
            <a:off x="4914900" y="5589588"/>
            <a:ext cx="350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Tako, da nanje godemo z lokom.</a:t>
            </a:r>
          </a:p>
        </p:txBody>
      </p:sp>
      <p:sp>
        <p:nvSpPr>
          <p:cNvPr id="8" name="PoljeZBesedilom 7"/>
          <p:cNvSpPr txBox="1">
            <a:spLocks noChangeArrowheads="1"/>
          </p:cNvSpPr>
          <p:nvPr/>
        </p:nvSpPr>
        <p:spPr bwMode="auto">
          <a:xfrm>
            <a:off x="4889500" y="6162675"/>
            <a:ext cx="1552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Violončelo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Kontrabas.</a:t>
            </a:r>
          </a:p>
        </p:txBody>
      </p:sp>
      <p:cxnSp>
        <p:nvCxnSpPr>
          <p:cNvPr id="10" name="Raven puščični povezovalnik 9"/>
          <p:cNvCxnSpPr/>
          <p:nvPr/>
        </p:nvCxnSpPr>
        <p:spPr>
          <a:xfrm>
            <a:off x="4211638" y="3141663"/>
            <a:ext cx="703262" cy="30956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jeZBesedilom 10"/>
          <p:cNvSpPr txBox="1"/>
          <p:nvPr/>
        </p:nvSpPr>
        <p:spPr>
          <a:xfrm>
            <a:off x="1754188" y="3862388"/>
            <a:ext cx="8731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Violina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  <p:bldP spid="7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Katero godalo je na sliki in kako imenujemo inštrumentalista, ki nanj igra?</a:t>
            </a:r>
            <a:endParaRPr lang="en-US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36838"/>
            <a:ext cx="4038600" cy="3489325"/>
          </a:xfrm>
        </p:spPr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636838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39975" y="2420938"/>
            <a:ext cx="3455988" cy="4032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488" y="3684588"/>
            <a:ext cx="3816350" cy="2232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67175" y="1844675"/>
            <a:ext cx="2305050" cy="2016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11863" y="3284538"/>
            <a:ext cx="16557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/>
              <a:t>VIOLINA</a:t>
            </a:r>
            <a:endParaRPr lang="en-US" altLang="sl-SI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72225" y="4508500"/>
            <a:ext cx="19859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/>
              <a:t>VIOLONIST</a:t>
            </a:r>
            <a:endParaRPr lang="en-US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2286000" y="3105150"/>
            <a:ext cx="1206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http://petermartin.perso.neuf.fr/lowrirecords/peter_buckoke2007.jpg</a:t>
            </a:r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KONTRABAS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 smtClean="0"/>
          </a:p>
          <a:p>
            <a:pPr eaLnBrk="1" hangingPunct="1"/>
            <a:r>
              <a:rPr lang="sl-SI" altLang="sl-SI" smtClean="0"/>
              <a:t>KONTRABASIST</a:t>
            </a:r>
            <a:endParaRPr lang="en-US" altLang="sl-SI" smtClean="0"/>
          </a:p>
        </p:txBody>
      </p:sp>
      <p:pic>
        <p:nvPicPr>
          <p:cNvPr id="1843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1611313"/>
            <a:ext cx="2971800" cy="4505325"/>
          </a:xfrm>
          <a:noFill/>
        </p:spPr>
      </p:pic>
      <p:sp>
        <p:nvSpPr>
          <p:cNvPr id="7" name="Oval 6"/>
          <p:cNvSpPr/>
          <p:nvPr/>
        </p:nvSpPr>
        <p:spPr>
          <a:xfrm>
            <a:off x="1547813" y="1268413"/>
            <a:ext cx="3024187" cy="273685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42988" y="3644900"/>
            <a:ext cx="2881312" cy="252095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IN TO JE...</a:t>
            </a:r>
            <a:endParaRPr lang="en-US" altLang="sl-SI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VIOLONČELO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sl-SI" altLang="sl-SI" smtClean="0"/>
          </a:p>
          <a:p>
            <a:pPr eaLnBrk="1" hangingPunct="1"/>
            <a:r>
              <a:rPr lang="sl-SI" altLang="sl-SI" smtClean="0"/>
              <a:t>VIOLONČELIST</a:t>
            </a:r>
            <a:endParaRPr lang="en-US" altLang="sl-SI" smtClean="0"/>
          </a:p>
        </p:txBody>
      </p:sp>
      <p:pic>
        <p:nvPicPr>
          <p:cNvPr id="1946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1700213"/>
            <a:ext cx="3219450" cy="4476750"/>
          </a:xfrm>
          <a:noFill/>
        </p:spPr>
      </p:pic>
      <p:sp>
        <p:nvSpPr>
          <p:cNvPr id="6" name="Rectangle 5"/>
          <p:cNvSpPr/>
          <p:nvPr/>
        </p:nvSpPr>
        <p:spPr>
          <a:xfrm>
            <a:off x="1187450" y="1484313"/>
            <a:ext cx="2376488" cy="17287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213" y="2781300"/>
            <a:ext cx="3024187" cy="16557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76375" y="4221163"/>
            <a:ext cx="2447925" cy="18716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VIOLA</a:t>
            </a:r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r>
              <a:rPr lang="sl-SI" altLang="sl-SI" smtClean="0"/>
              <a:t>VIOLIST</a:t>
            </a:r>
            <a:endParaRPr lang="en-US" altLang="sl-SI" smtClean="0"/>
          </a:p>
        </p:txBody>
      </p:sp>
      <p:pic>
        <p:nvPicPr>
          <p:cNvPr id="2048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2420938"/>
            <a:ext cx="4038600" cy="3028950"/>
          </a:xfrm>
          <a:noFill/>
        </p:spPr>
      </p:pic>
      <p:sp>
        <p:nvSpPr>
          <p:cNvPr id="6" name="Isosceles Triangle 5"/>
          <p:cNvSpPr/>
          <p:nvPr/>
        </p:nvSpPr>
        <p:spPr>
          <a:xfrm>
            <a:off x="0" y="908050"/>
            <a:ext cx="3492500" cy="302577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9085236">
            <a:off x="1984375" y="1544638"/>
            <a:ext cx="3168650" cy="27368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4437430">
            <a:off x="1515269" y="3666331"/>
            <a:ext cx="2663825" cy="20875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0800000">
            <a:off x="395288" y="3644900"/>
            <a:ext cx="1584325" cy="25209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1. Kako se imenujejo pevski zbori na    </a:t>
            </a:r>
            <a:br>
              <a:rPr lang="sl-SI" dirty="0" smtClean="0"/>
            </a:br>
            <a:r>
              <a:rPr lang="sl-SI" dirty="0" smtClean="0"/>
              <a:t>                       sliki?</a:t>
            </a:r>
            <a:endParaRPr lang="en-US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981075"/>
            <a:ext cx="4224338" cy="3168650"/>
          </a:xfrm>
          <a:noFill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5738" y="3357563"/>
            <a:ext cx="4781550" cy="2987675"/>
          </a:xfrm>
          <a:noFill/>
        </p:spPr>
      </p:pic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539750" y="5084763"/>
            <a:ext cx="2017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Moški pevski zbor</a:t>
            </a:r>
          </a:p>
        </p:txBody>
      </p:sp>
      <p:sp>
        <p:nvSpPr>
          <p:cNvPr id="4" name="PoljeZBesedilom 3"/>
          <p:cNvSpPr txBox="1">
            <a:spLocks noChangeArrowheads="1"/>
          </p:cNvSpPr>
          <p:nvPr/>
        </p:nvSpPr>
        <p:spPr bwMode="auto">
          <a:xfrm>
            <a:off x="6156325" y="2349500"/>
            <a:ext cx="209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Ženski pevski zbor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5435600" y="3141663"/>
            <a:ext cx="2143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http://www.vanderbiltmusic.com/Images/ana.jpg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286000" y="3105150"/>
            <a:ext cx="1206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http://ultimate-guitar-online.com/image-files/martind28.jpg</a:t>
            </a:r>
          </a:p>
        </p:txBody>
      </p:sp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Naštej brenkala in jih opiši.</a:t>
            </a:r>
            <a:endParaRPr lang="en-US" altLang="sl-SI" smtClean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088" y="1557338"/>
            <a:ext cx="2762250" cy="4486275"/>
          </a:xfrm>
          <a:noFill/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1438" y="1600200"/>
            <a:ext cx="3032125" cy="4525963"/>
          </a:xfrm>
          <a:noFill/>
        </p:spPr>
      </p:pic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1547813" y="61722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Kitara</a:t>
            </a:r>
          </a:p>
        </p:txBody>
      </p:sp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5938838" y="6172200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Harfa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Naštej inštrumente s tipkami.</a:t>
            </a:r>
            <a:endParaRPr lang="en-US" alt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600200"/>
            <a:ext cx="4470400" cy="4525963"/>
          </a:xfrm>
        </p:spPr>
        <p:txBody>
          <a:bodyPr/>
          <a:lstStyle/>
          <a:p>
            <a:pPr eaLnBrk="1" hangingPunct="1"/>
            <a:r>
              <a:rPr lang="sl-SI" altLang="sl-SI" smtClean="0"/>
              <a:t>Kateri inštrument imenujemo tudi KRALJICA  INŠTRUMENTOV?</a:t>
            </a:r>
          </a:p>
          <a:p>
            <a:pPr eaLnBrk="1" hangingPunct="1"/>
            <a:r>
              <a:rPr lang="sl-SI" altLang="sl-SI" smtClean="0"/>
              <a:t>Kateri inštrument imamo tudi v učilnici?</a:t>
            </a:r>
          </a:p>
          <a:p>
            <a:pPr eaLnBrk="1" hangingPunct="1"/>
            <a:r>
              <a:rPr lang="sl-SI" altLang="sl-SI" smtClean="0"/>
              <a:t>Kateri inštrument si že videl?</a:t>
            </a:r>
          </a:p>
          <a:p>
            <a:pPr eaLnBrk="1" hangingPunct="1"/>
            <a:r>
              <a:rPr lang="sl-SI" altLang="sl-SI" smtClean="0"/>
              <a:t>V čem se razlikujeta klavir in sintisizer?</a:t>
            </a:r>
            <a:endParaRPr lang="en-US" altLang="sl-SI" smtClean="0"/>
          </a:p>
        </p:txBody>
      </p:sp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5867400" y="1844675"/>
            <a:ext cx="1081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ORGLE</a:t>
            </a:r>
          </a:p>
        </p:txBody>
      </p:sp>
      <p:sp>
        <p:nvSpPr>
          <p:cNvPr id="5" name="PoljeZBesedilom 4"/>
          <p:cNvSpPr txBox="1">
            <a:spLocks noChangeArrowheads="1"/>
          </p:cNvSpPr>
          <p:nvPr/>
        </p:nvSpPr>
        <p:spPr bwMode="auto">
          <a:xfrm>
            <a:off x="4573588" y="3284538"/>
            <a:ext cx="95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Pianino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>
            <a:spLocks noChangeArrowheads="1"/>
          </p:cNvSpPr>
          <p:nvPr/>
        </p:nvSpPr>
        <p:spPr bwMode="auto">
          <a:xfrm>
            <a:off x="1589088" y="6146800"/>
            <a:ext cx="177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Orgle - organist</a:t>
            </a:r>
          </a:p>
        </p:txBody>
      </p:sp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5337175" y="5711825"/>
            <a:ext cx="1852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Pianino - Pianist</a:t>
            </a:r>
          </a:p>
        </p:txBody>
      </p:sp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1181100" y="5724525"/>
            <a:ext cx="1658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Klavir - Pianist</a:t>
            </a:r>
          </a:p>
        </p:txBody>
      </p:sp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http://www.njuskalo.hr/image-w450/klavijature-ostale/sintisajzer-slika-954747.jpg</a:t>
            </a:r>
          </a:p>
        </p:txBody>
      </p:sp>
      <p:sp>
        <p:nvSpPr>
          <p:cNvPr id="23558" name="Rectangle 9"/>
          <p:cNvSpPr>
            <a:spLocks noChangeArrowheads="1"/>
          </p:cNvSpPr>
          <p:nvPr/>
        </p:nvSpPr>
        <p:spPr bwMode="auto">
          <a:xfrm>
            <a:off x="2565400" y="3244850"/>
            <a:ext cx="401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http://pipe-organ.com/AdventOrgan.JPG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5364163" y="3141663"/>
            <a:ext cx="23574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http://www.fortepiano.com.pl/fot/pianino11.jpg</a:t>
            </a: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1619250" y="3141663"/>
            <a:ext cx="2359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http://www.dimensionsguide.com/wp-content/uploads/2010/02/Grand-Piano.jpg</a:t>
            </a:r>
          </a:p>
        </p:txBody>
      </p:sp>
      <p:sp>
        <p:nvSpPr>
          <p:cNvPr id="2356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41462"/>
          </a:xfrm>
        </p:spPr>
        <p:txBody>
          <a:bodyPr/>
          <a:lstStyle/>
          <a:p>
            <a:pPr eaLnBrk="1" hangingPunct="1"/>
            <a:r>
              <a:rPr lang="sl-SI" altLang="sl-SI" sz="3200" smtClean="0"/>
              <a:t>Poimenuj inštrumentaliste, ki igrajo na naslednje inštrumente:</a:t>
            </a:r>
            <a:r>
              <a:rPr lang="en-US" altLang="sl-SI" smtClean="0"/>
              <a:t/>
            </a:r>
            <a:br>
              <a:rPr lang="en-US" altLang="sl-SI" smtClean="0"/>
            </a:br>
            <a:endParaRPr lang="sl-SI" altLang="sl-SI" smtClean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888" y="2195513"/>
            <a:ext cx="3705225" cy="3333750"/>
          </a:xfrm>
          <a:noFill/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0938" y="2251075"/>
            <a:ext cx="3162300" cy="3352800"/>
          </a:xfr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19250"/>
            <a:ext cx="59817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738" y="1652588"/>
            <a:ext cx="6480175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>
            <a:spLocks noChangeArrowheads="1"/>
          </p:cNvSpPr>
          <p:nvPr/>
        </p:nvSpPr>
        <p:spPr bwMode="auto">
          <a:xfrm>
            <a:off x="6542088" y="1268413"/>
            <a:ext cx="199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Sintisizer - pianist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547813" y="274638"/>
            <a:ext cx="4968875" cy="1143000"/>
          </a:xfrm>
        </p:spPr>
        <p:txBody>
          <a:bodyPr/>
          <a:lstStyle/>
          <a:p>
            <a:pPr eaLnBrk="1" hangingPunct="1"/>
            <a:r>
              <a:rPr lang="sl-SI" altLang="sl-SI" smtClean="0"/>
              <a:t>Naštej tolkala (6).</a:t>
            </a:r>
            <a:endParaRPr lang="en-US" alt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1117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Kako jih delimo?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Kaj vse lahko zazveni pri tolkalih?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Naštej nekaj tolkal z določljivo tonsko višino- melodična tolkala.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Naštej nekaj tolkal z nedoločljivo tonsko višino – ritmična tolkala.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 tolkala igra…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Nanje igra tako, da…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 smtClean="0"/>
          </a:p>
        </p:txBody>
      </p:sp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5981700" y="404813"/>
            <a:ext cx="32496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Boben, pavke, ksilofon,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triangel, kastanjete, zvončki…</a:t>
            </a:r>
          </a:p>
        </p:txBody>
      </p:sp>
      <p:sp>
        <p:nvSpPr>
          <p:cNvPr id="5" name="PoljeZBesedilom 4"/>
          <p:cNvSpPr txBox="1">
            <a:spLocks noChangeArrowheads="1"/>
          </p:cNvSpPr>
          <p:nvPr/>
        </p:nvSpPr>
        <p:spPr bwMode="auto">
          <a:xfrm>
            <a:off x="4783138" y="1416050"/>
            <a:ext cx="374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Delimo jih na ritmična in melodična</a:t>
            </a:r>
          </a:p>
        </p:txBody>
      </p:sp>
      <p:sp>
        <p:nvSpPr>
          <p:cNvPr id="6" name="PoljeZBesedilom 5"/>
          <p:cNvSpPr txBox="1">
            <a:spLocks noChangeArrowheads="1"/>
          </p:cNvSpPr>
          <p:nvPr/>
        </p:nvSpPr>
        <p:spPr bwMode="auto">
          <a:xfrm>
            <a:off x="4495800" y="2008188"/>
            <a:ext cx="376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Opna, les, kovina, cel inštrument…</a:t>
            </a:r>
          </a:p>
        </p:txBody>
      </p:sp>
      <p:sp>
        <p:nvSpPr>
          <p:cNvPr id="7" name="PoljeZBesedilom 6"/>
          <p:cNvSpPr txBox="1">
            <a:spLocks noChangeArrowheads="1"/>
          </p:cNvSpPr>
          <p:nvPr/>
        </p:nvSpPr>
        <p:spPr bwMode="auto">
          <a:xfrm>
            <a:off x="4127500" y="3500438"/>
            <a:ext cx="5160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Melodična: ksilofon, pavke, metalofon, zvončki…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Ritmična: triangel, boben, činele, palčke…</a:t>
            </a:r>
          </a:p>
        </p:txBody>
      </p:sp>
      <p:cxnSp>
        <p:nvCxnSpPr>
          <p:cNvPr id="11" name="Raven puščični povezovalnik 10"/>
          <p:cNvCxnSpPr/>
          <p:nvPr/>
        </p:nvCxnSpPr>
        <p:spPr>
          <a:xfrm>
            <a:off x="3563938" y="3611563"/>
            <a:ext cx="647700" cy="52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 flipV="1">
            <a:off x="3708400" y="4076700"/>
            <a:ext cx="503238" cy="3603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/>
          <p:cNvSpPr txBox="1">
            <a:spLocks noChangeArrowheads="1"/>
          </p:cNvSpPr>
          <p:nvPr/>
        </p:nvSpPr>
        <p:spPr bwMode="auto">
          <a:xfrm>
            <a:off x="3435350" y="5172075"/>
            <a:ext cx="230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Tolkalist</a:t>
            </a:r>
          </a:p>
        </p:txBody>
      </p:sp>
      <p:sp>
        <p:nvSpPr>
          <p:cNvPr id="16" name="PoljeZBesedilom 15"/>
          <p:cNvSpPr txBox="1">
            <a:spLocks noChangeArrowheads="1"/>
          </p:cNvSpPr>
          <p:nvPr/>
        </p:nvSpPr>
        <p:spPr bwMode="auto">
          <a:xfrm>
            <a:off x="3975100" y="5627688"/>
            <a:ext cx="499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Nanje udarja z roko ali različnimi udarjalkami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6" grpId="0"/>
      <p:bldP spid="7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9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http://www.artdrum.com/IMAGES/PHOTOSDRUMSINSTRUMENTS/PERCUSSION/OPERA-GONG/OPERA_GONG_MALLET_STAND.JPG</a:t>
            </a:r>
          </a:p>
        </p:txBody>
      </p:sp>
      <p:sp>
        <p:nvSpPr>
          <p:cNvPr id="25603" name="Rectangle 17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http://www.mickleburgh.co.uk/images/53242.jpg</a:t>
            </a:r>
          </a:p>
        </p:txBody>
      </p:sp>
      <p:sp>
        <p:nvSpPr>
          <p:cNvPr id="25604" name="Rectangle 15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http://www.jeremyfitzsimons.com/images/pearl%20bass%20drum.jpg</a:t>
            </a:r>
          </a:p>
        </p:txBody>
      </p:sp>
      <p:sp>
        <p:nvSpPr>
          <p:cNvPr id="25605" name="Rectangle 13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http://www.ubeautysalons.com/wp-content/uploads/Castanets..jpg</a:t>
            </a:r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http://www.reisser-musik.de/modules/shop/images/custom/24005069.jpg</a:t>
            </a: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http://www.hudebniskolka.cz/25-24-large/goldon---sopranovy-metalofon--12-3-kameny-11090.jpg</a:t>
            </a:r>
          </a:p>
        </p:txBody>
      </p:sp>
      <p:sp>
        <p:nvSpPr>
          <p:cNvPr id="25608" name="Rectangle 7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http://www.peripole.com/img/products/1523.jpg</a:t>
            </a:r>
          </a:p>
        </p:txBody>
      </p:sp>
      <p:sp>
        <p:nvSpPr>
          <p:cNvPr id="25609" name="Rectangle 5"/>
          <p:cNvSpPr>
            <a:spLocks noChangeArrowheads="1"/>
          </p:cNvSpPr>
          <p:nvPr/>
        </p:nvSpPr>
        <p:spPr bwMode="auto">
          <a:xfrm>
            <a:off x="827088" y="3644900"/>
            <a:ext cx="2952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http://www.cmias.cz/editor/image/eshop_products/image_l_1380.jpg</a:t>
            </a:r>
          </a:p>
        </p:txBody>
      </p:sp>
      <p:sp>
        <p:nvSpPr>
          <p:cNvPr id="256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pPr eaLnBrk="1" hangingPunct="1"/>
            <a:r>
              <a:rPr lang="sl-SI" altLang="sl-SI" smtClean="0"/>
              <a:t>Poimenuj naslednja tolkala na slikah.</a:t>
            </a:r>
            <a:r>
              <a:rPr lang="en-US" altLang="sl-SI" smtClean="0"/>
              <a:t/>
            </a:r>
            <a:br>
              <a:rPr lang="en-US" altLang="sl-SI" smtClean="0"/>
            </a:br>
            <a:endParaRPr lang="sl-SI" altLang="sl-SI" smtClean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500" y="2459038"/>
            <a:ext cx="4440238" cy="3273425"/>
          </a:xfrm>
          <a:noFill/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843088"/>
            <a:ext cx="4038600" cy="4038600"/>
          </a:xfrm>
          <a:noFill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1773238"/>
            <a:ext cx="4452937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1295400"/>
            <a:ext cx="78676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476250"/>
            <a:ext cx="485775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88913"/>
            <a:ext cx="3816350" cy="62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404813"/>
            <a:ext cx="584835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2286000" y="2967038"/>
            <a:ext cx="3222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http://www.beethoven-haus-bonn.de/sixcms/media.php/75/vladimir_kulenovic_02.JPG</a:t>
            </a:r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Kdo vodi orkester?</a:t>
            </a:r>
            <a:endParaRPr lang="en-US" altLang="sl-SI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8538" y="1600200"/>
            <a:ext cx="6418262" cy="4924425"/>
          </a:xfrm>
        </p:spPr>
        <p:txBody>
          <a:bodyPr/>
          <a:lstStyle/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r>
              <a:rPr lang="sl-SI" altLang="sl-SI" smtClean="0"/>
              <a:t>Dirigent</a:t>
            </a:r>
            <a:endParaRPr lang="en-US" altLang="sl-SI" smtClean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341438"/>
            <a:ext cx="6562725" cy="4375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3"/>
          <p:cNvSpPr>
            <a:spLocks noChangeArrowheads="1"/>
          </p:cNvSpPr>
          <p:nvPr/>
        </p:nvSpPr>
        <p:spPr bwMode="auto">
          <a:xfrm>
            <a:off x="5219700" y="3068638"/>
            <a:ext cx="2214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http://obit-mag.com/media/image/bernstein.jpg</a:t>
            </a:r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6084888" y="3141663"/>
            <a:ext cx="2087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http://cdn1.siol.net/sn/img/11/038/634327129010678842_presernove3.jpg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5580063" y="3068638"/>
            <a:ext cx="20701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http://firenze.repubblica.it/images/2010/05/08/205439995-cc5febd6-eb5e-4ecd-8ff2-0bd705527f0c.jpg</a:t>
            </a:r>
          </a:p>
        </p:txBody>
      </p:sp>
      <p:sp>
        <p:nvSpPr>
          <p:cNvPr id="276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06738" cy="49974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Kaj so naloge dirigenta?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Katere dirigente poznaš?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rgbClr val="0070C0"/>
                </a:solidFill>
              </a:rPr>
              <a:t>Zubin Mehta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rgbClr val="0070C0"/>
                </a:solidFill>
              </a:rPr>
              <a:t>Simon Robinson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rgbClr val="0070C0"/>
                </a:solidFill>
              </a:rPr>
              <a:t>Anton Nanut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rgbClr val="0070C0"/>
                </a:solidFill>
              </a:rPr>
              <a:t>Jože Privšek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rgbClr val="0070C0"/>
                </a:solidFill>
              </a:rPr>
              <a:t>Leonard Bernstein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5580063" y="2967038"/>
            <a:ext cx="12779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http://www.sng-mb.si/wp-content/uploads/2009/08/Simon-Robinson-mala-218x300.jpg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488" y="1600200"/>
            <a:ext cx="3435350" cy="4525963"/>
          </a:xfr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1417638"/>
            <a:ext cx="352742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00" y="1600200"/>
            <a:ext cx="5953125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913" y="115888"/>
            <a:ext cx="4416425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423863"/>
            <a:ext cx="7272338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Kako imenujemo manjše zasedbe inštrumentov?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En inštrument...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Dva inštrumenta...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Trije...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Štirje...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Pet...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Šest...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Sedem...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Osem...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Devet...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Poimenuj nekaj takih zasedb na slikah.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>
            <a:spLocks noChangeArrowheads="1"/>
          </p:cNvSpPr>
          <p:nvPr/>
        </p:nvSpPr>
        <p:spPr bwMode="auto">
          <a:xfrm>
            <a:off x="2709863" y="30956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Kvartet</a:t>
            </a:r>
          </a:p>
        </p:txBody>
      </p:sp>
      <p:sp>
        <p:nvSpPr>
          <p:cNvPr id="4" name="PoljeZBesedilom 3"/>
          <p:cNvSpPr txBox="1">
            <a:spLocks noChangeArrowheads="1"/>
          </p:cNvSpPr>
          <p:nvPr/>
        </p:nvSpPr>
        <p:spPr bwMode="auto">
          <a:xfrm>
            <a:off x="1379538" y="963613"/>
            <a:ext cx="60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Duo</a:t>
            </a:r>
          </a:p>
        </p:txBody>
      </p:sp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1187450" y="1268413"/>
            <a:ext cx="99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Solistka</a:t>
            </a:r>
          </a:p>
        </p:txBody>
      </p:sp>
      <p:sp>
        <p:nvSpPr>
          <p:cNvPr id="29701" name="Rectangle 12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http://www.cd-cc.si/pic/galerija/778/Pihalni%20kvintet%20copy_galS2.jpg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http://www.ektc.si/media/Topics/trio%20orlando.jpg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http://www.mexicaans-live-muziek.be/mexicaans-duo-gitaar-gitarron.jpg</a:t>
            </a:r>
          </a:p>
        </p:txBody>
      </p:sp>
      <p:sp>
        <p:nvSpPr>
          <p:cNvPr id="29704" name="Rectangle 5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http://www.dnevnik.si/uploads/articles/2009/09/16/1042299801_1.jpg</a:t>
            </a:r>
          </a:p>
        </p:txBody>
      </p:sp>
      <p:sp>
        <p:nvSpPr>
          <p:cNvPr id="29705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450" y="1606550"/>
            <a:ext cx="6635750" cy="4365625"/>
          </a:xfr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88" y="1268413"/>
            <a:ext cx="66675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88" y="963613"/>
            <a:ext cx="8069262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88" y="-46038"/>
            <a:ext cx="5329237" cy="787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>
            <a:spLocks noChangeArrowheads="1"/>
          </p:cNvSpPr>
          <p:nvPr/>
        </p:nvSpPr>
        <p:spPr bwMode="auto">
          <a:xfrm>
            <a:off x="6227763" y="495300"/>
            <a:ext cx="89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Kvintet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25" y="188913"/>
            <a:ext cx="71659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>
            <a:spLocks noChangeArrowheads="1"/>
          </p:cNvSpPr>
          <p:nvPr/>
        </p:nvSpPr>
        <p:spPr bwMode="auto">
          <a:xfrm>
            <a:off x="7823200" y="309563"/>
            <a:ext cx="573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solidFill>
                  <a:srgbClr val="0070C0"/>
                </a:solidFill>
                <a:latin typeface="Arial" panose="020B0604020202020204" pitchFamily="34" charset="0"/>
              </a:rPr>
              <a:t>Trio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BRAVO!</a:t>
            </a:r>
          </a:p>
        </p:txBody>
      </p:sp>
      <p:sp>
        <p:nvSpPr>
          <p:cNvPr id="30723" name="Označba mest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050" cy="4525963"/>
          </a:xfrm>
        </p:spPr>
        <p:txBody>
          <a:bodyPr/>
          <a:lstStyle/>
          <a:p>
            <a:pPr eaLnBrk="1" hangingPunct="1"/>
            <a:r>
              <a:rPr lang="sl-SI" altLang="sl-SI" smtClean="0"/>
              <a:t>Res si pravi poznavalec orkestrskih glasbil.</a:t>
            </a:r>
          </a:p>
          <a:p>
            <a:pPr eaLnBrk="1" hangingPunct="1"/>
            <a:r>
              <a:rPr lang="sl-SI" altLang="sl-SI" smtClean="0"/>
              <a:t>Spodaj imaš povezavo za zabavo </a:t>
            </a:r>
            <a:r>
              <a:rPr lang="sl-SI" altLang="sl-SI" smtClean="0">
                <a:sym typeface="Wingdings" panose="05000000000000000000" pitchFamily="2" charset="2"/>
              </a:rPr>
              <a:t></a:t>
            </a:r>
          </a:p>
          <a:p>
            <a:pPr eaLnBrk="1" hangingPunct="1"/>
            <a:r>
              <a:rPr lang="sl-SI" altLang="sl-SI" smtClean="0">
                <a:sym typeface="Wingdings" panose="05000000000000000000" pitchFamily="2" charset="2"/>
              </a:rPr>
              <a:t>Skladba za poseben inštrument, ki pa ni običajno del orkestra:</a:t>
            </a:r>
          </a:p>
          <a:p>
            <a:pPr eaLnBrk="1" hangingPunct="1"/>
            <a:r>
              <a:rPr lang="sl-SI" altLang="sl-SI" smtClean="0">
                <a:hlinkClick r:id="rId2"/>
              </a:rPr>
              <a:t>https://www.youtube.com/watch?v=jinGW7ZDGPM</a:t>
            </a:r>
            <a:endParaRPr lang="sl-SI" altLang="sl-SI" smtClean="0"/>
          </a:p>
          <a:p>
            <a:pPr eaLnBrk="1" hangingPunct="1"/>
            <a:endParaRPr lang="sl-SI" altLang="sl-SI" smtClean="0"/>
          </a:p>
          <a:p>
            <a:pPr eaLnBrk="1" hangingPunct="1"/>
            <a:endParaRPr lang="sl-SI" altLang="sl-SI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ChangeArrowheads="1"/>
          </p:cNvSpPr>
          <p:nvPr/>
        </p:nvSpPr>
        <p:spPr bwMode="auto">
          <a:xfrm>
            <a:off x="179388" y="981075"/>
            <a:ext cx="33845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http://moj.dnevnik.si/uploads/image_cache/6b161359b8c7c9e1e40a6c364ed02134.jpeg</a:t>
            </a:r>
          </a:p>
        </p:txBody>
      </p:sp>
      <p:sp>
        <p:nvSpPr>
          <p:cNvPr id="4099" name="Rectangle 6"/>
          <p:cNvSpPr>
            <a:spLocks noChangeArrowheads="1"/>
          </p:cNvSpPr>
          <p:nvPr/>
        </p:nvSpPr>
        <p:spPr bwMode="auto">
          <a:xfrm>
            <a:off x="539750" y="292417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200"/>
              <a:t>http://blog.jokeroo.com/wp-content/uploads/2011/05/t1larg.men_.sex_4.jpg</a:t>
            </a:r>
          </a:p>
        </p:txBody>
      </p:sp>
      <p:sp>
        <p:nvSpPr>
          <p:cNvPr id="41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sp>
        <p:nvSpPr>
          <p:cNvPr id="4101" name="Content Placeholder 3"/>
          <p:cNvSpPr>
            <a:spLocks noGrp="1"/>
          </p:cNvSpPr>
          <p:nvPr>
            <p:ph sz="half" idx="2"/>
          </p:nvPr>
        </p:nvSpPr>
        <p:spPr>
          <a:xfrm>
            <a:off x="5580063" y="1600200"/>
            <a:ext cx="3106737" cy="4525963"/>
          </a:xfrm>
        </p:spPr>
        <p:txBody>
          <a:bodyPr/>
          <a:lstStyle/>
          <a:p>
            <a:pPr eaLnBrk="1" hangingPunct="1"/>
            <a:r>
              <a:rPr lang="en-US" altLang="sl-SI" sz="1100" smtClean="0"/>
              <a:t>http://www.americaslibrary.gov/assets/es/il/es_il_chorus_1_e.jpg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1500" y="1412875"/>
            <a:ext cx="3005138" cy="4525963"/>
          </a:xfr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56292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35242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3703638" y="1573213"/>
            <a:ext cx="199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Deški pevski zbor</a:t>
            </a:r>
          </a:p>
        </p:txBody>
      </p:sp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755650" y="6389688"/>
            <a:ext cx="347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Mladinski ali mešani pevski zbor</a:t>
            </a:r>
          </a:p>
        </p:txBody>
      </p:sp>
      <p:sp>
        <p:nvSpPr>
          <p:cNvPr id="4" name="PoljeZBesedilom 3"/>
          <p:cNvSpPr txBox="1">
            <a:spLocks noChangeArrowheads="1"/>
          </p:cNvSpPr>
          <p:nvPr/>
        </p:nvSpPr>
        <p:spPr bwMode="auto">
          <a:xfrm>
            <a:off x="6084888" y="623728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Otroški pevski zbor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http://www.gimkr.si/data/upload/IMG_3404.JPG</a:t>
            </a: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sp>
        <p:nvSpPr>
          <p:cNvPr id="512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sl-SI" altLang="sl-SI" smtClean="0"/>
          </a:p>
        </p:txBody>
      </p:sp>
      <p:pic>
        <p:nvPicPr>
          <p:cNvPr id="5125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113" y="549275"/>
            <a:ext cx="7715250" cy="5145088"/>
          </a:xfrm>
          <a:noFill/>
        </p:spPr>
      </p:pic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900113" y="6083300"/>
            <a:ext cx="4313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Dekliški pevski zbor / Ženski pevski zbor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ChangeArrowheads="1"/>
          </p:cNvSpPr>
          <p:nvPr/>
        </p:nvSpPr>
        <p:spPr bwMode="auto">
          <a:xfrm>
            <a:off x="5292725" y="3141663"/>
            <a:ext cx="15827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http://t2.gstatic.com/images?q=tbn:ANd9GcSej1Tezpw--qgp9dweYhKpCHlXLwg3w7Xm_MbIpm_g-6unFOiD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1187450" y="3357563"/>
            <a:ext cx="25749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http://images.clipartof.com/small/210384-Royalty-Free-RF-Clipart-Illustration-Of-A-Retro-Black-And-White-Male-Opera-Singer.jpg</a:t>
            </a:r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sl-SI" altLang="sl-SI" smtClean="0"/>
              <a:t>2. Pevski glasovi</a:t>
            </a:r>
            <a:endParaRPr lang="en-US" altLang="sl-SI" smtClean="0"/>
          </a:p>
        </p:txBody>
      </p:sp>
      <p:sp>
        <p:nvSpPr>
          <p:cNvPr id="614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8291513" cy="4929188"/>
          </a:xfrm>
        </p:spPr>
        <p:txBody>
          <a:bodyPr/>
          <a:lstStyle/>
          <a:p>
            <a:pPr eaLnBrk="1" hangingPunct="1"/>
            <a:r>
              <a:rPr lang="sl-SI" altLang="sl-SI" smtClean="0"/>
              <a:t>Kako se imenuje </a:t>
            </a:r>
            <a:r>
              <a:rPr lang="sl-SI" altLang="sl-SI" u="sng" smtClean="0"/>
              <a:t>najnižji</a:t>
            </a:r>
            <a:r>
              <a:rPr lang="sl-SI" altLang="sl-SI" smtClean="0"/>
              <a:t>           Kako se imenuje </a:t>
            </a:r>
            <a:endParaRPr lang="sl-SI" altLang="sl-SI" u="sng" smtClean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sl-SI" altLang="sl-SI" smtClean="0"/>
              <a:t>     </a:t>
            </a:r>
            <a:r>
              <a:rPr lang="sl-SI" altLang="sl-SI" u="sng" smtClean="0"/>
              <a:t>moški </a:t>
            </a:r>
            <a:r>
              <a:rPr lang="sl-SI" altLang="sl-SI" smtClean="0"/>
              <a:t>pevski glas?              </a:t>
            </a:r>
            <a:r>
              <a:rPr lang="sl-SI" altLang="sl-SI" u="sng" smtClean="0"/>
              <a:t>najvišji moški </a:t>
            </a:r>
            <a:r>
              <a:rPr lang="sl-SI" altLang="sl-SI" smtClean="0"/>
              <a:t>pevski glas?</a:t>
            </a:r>
            <a:endParaRPr lang="en-US" altLang="sl-SI" smtClean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088" y="2492375"/>
            <a:ext cx="3219450" cy="3783013"/>
          </a:xfr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2133600"/>
            <a:ext cx="2087563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1692275" y="6307138"/>
            <a:ext cx="55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bas</a:t>
            </a:r>
          </a:p>
        </p:txBody>
      </p:sp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7451725" y="587692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Tenor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POVEŽI</a:t>
            </a:r>
            <a:endParaRPr lang="en-US" altLang="sl-SI" smtClean="0"/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Najvišji ženski pevski glas se imenuje...</a:t>
            </a:r>
          </a:p>
          <a:p>
            <a:pPr eaLnBrk="1" hangingPunct="1"/>
            <a:r>
              <a:rPr lang="sl-SI" altLang="sl-SI" smtClean="0"/>
              <a:t>Najnižji ženski pevski glas se imenuje...</a:t>
            </a:r>
            <a:endParaRPr lang="en-US" altLang="sl-SI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BAS</a:t>
            </a:r>
          </a:p>
          <a:p>
            <a:pPr eaLnBrk="1" hangingPunct="1"/>
            <a:r>
              <a:rPr lang="sl-SI" altLang="sl-SI" smtClean="0"/>
              <a:t>ALT</a:t>
            </a:r>
          </a:p>
          <a:p>
            <a:pPr eaLnBrk="1" hangingPunct="1"/>
            <a:r>
              <a:rPr lang="sl-SI" altLang="sl-SI" smtClean="0"/>
              <a:t>TENOR</a:t>
            </a:r>
          </a:p>
          <a:p>
            <a:pPr eaLnBrk="1" hangingPunct="1"/>
            <a:r>
              <a:rPr lang="sl-SI" altLang="sl-SI" smtClean="0"/>
              <a:t>MEZZOSOPRAN</a:t>
            </a:r>
          </a:p>
          <a:p>
            <a:pPr eaLnBrk="1" hangingPunct="1"/>
            <a:r>
              <a:rPr lang="sl-SI" altLang="sl-SI" smtClean="0"/>
              <a:t>SOPRAN</a:t>
            </a:r>
          </a:p>
          <a:p>
            <a:pPr eaLnBrk="1" hangingPunct="1"/>
            <a:r>
              <a:rPr lang="sl-SI" altLang="sl-SI" smtClean="0"/>
              <a:t>BARITON</a:t>
            </a:r>
            <a:endParaRPr lang="en-US" altLang="sl-SI" smtClean="0"/>
          </a:p>
        </p:txBody>
      </p:sp>
      <p:cxnSp>
        <p:nvCxnSpPr>
          <p:cNvPr id="3" name="Raven povezovalnik 2"/>
          <p:cNvCxnSpPr/>
          <p:nvPr/>
        </p:nvCxnSpPr>
        <p:spPr>
          <a:xfrm>
            <a:off x="3708400" y="2060575"/>
            <a:ext cx="1079500" cy="180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en povezovalnik 5"/>
          <p:cNvCxnSpPr/>
          <p:nvPr/>
        </p:nvCxnSpPr>
        <p:spPr>
          <a:xfrm flipV="1">
            <a:off x="3492500" y="2420938"/>
            <a:ext cx="1223963" cy="86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3708400" y="357346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http://www.kudstudent.org/apz/SLIKE/slike_za_galerijo/image023.jpg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1042988" y="2636838"/>
            <a:ext cx="27908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http://1.bp.blogspot.com/_GG7mioDOs4s/TTdS-pOdaII/AAAAAAAAA3I/zczsHg3CO3Q/s1600/conductor.gif</a:t>
            </a:r>
          </a:p>
        </p:txBody>
      </p:sp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Kdo vodi pevski zbor?</a:t>
            </a:r>
            <a:endParaRPr lang="en-US" altLang="sl-SI" smtClean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628775"/>
            <a:ext cx="3395662" cy="4525963"/>
          </a:xfrm>
          <a:noFill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3938" y="2636838"/>
            <a:ext cx="5280025" cy="3513137"/>
          </a:xfrm>
          <a:noFill/>
        </p:spPr>
      </p:pic>
      <p:sp>
        <p:nvSpPr>
          <p:cNvPr id="2" name="PoljeZBesedilom 1"/>
          <p:cNvSpPr txBox="1">
            <a:spLocks noChangeArrowheads="1"/>
          </p:cNvSpPr>
          <p:nvPr/>
        </p:nvSpPr>
        <p:spPr bwMode="auto">
          <a:xfrm>
            <a:off x="4427538" y="2060575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Zborovodja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>
            <a:spLocks noChangeArrowheads="1"/>
          </p:cNvSpPr>
          <p:nvPr/>
        </p:nvSpPr>
        <p:spPr bwMode="auto">
          <a:xfrm>
            <a:off x="6659563" y="5445125"/>
            <a:ext cx="1147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7 - septet</a:t>
            </a:r>
          </a:p>
        </p:txBody>
      </p:sp>
      <p:sp>
        <p:nvSpPr>
          <p:cNvPr id="7" name="PoljeZBesedilom 6"/>
          <p:cNvSpPr txBox="1">
            <a:spLocks noChangeArrowheads="1"/>
          </p:cNvSpPr>
          <p:nvPr/>
        </p:nvSpPr>
        <p:spPr bwMode="auto">
          <a:xfrm>
            <a:off x="5360988" y="6026150"/>
            <a:ext cx="1019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8 - oktet</a:t>
            </a:r>
          </a:p>
        </p:txBody>
      </p:sp>
      <p:sp>
        <p:nvSpPr>
          <p:cNvPr id="9220" name="Rectangle 13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http://www.dnevnik.si/uploads/image_cache/521948f6d33bb31c73b925b3fb7bce1e.jpeg</a:t>
            </a:r>
          </a:p>
        </p:txBody>
      </p:sp>
      <p:sp>
        <p:nvSpPr>
          <p:cNvPr id="9221" name="Rectangle 11"/>
          <p:cNvSpPr>
            <a:spLocks noChangeArrowheads="1"/>
          </p:cNvSpPr>
          <p:nvPr/>
        </p:nvSpPr>
        <p:spPr bwMode="auto">
          <a:xfrm>
            <a:off x="2286000" y="29670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http://t3.gstatic.com/images?q=tbn:ANd9GcQYWF5aUcsJ_uoCxNpLL82gYctGptQbVAxoXygi3r9Hjsq6lZc7</a:t>
            </a:r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http://www.p-ng.si/~aleban/foto/SLOVENSKI_OKTET.jpg</a:t>
            </a:r>
          </a:p>
        </p:txBody>
      </p:sp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l-SI" sz="1800"/>
              <a:t>http://www.sonu.si/images/vokalna_skupina_sonus_l.jpg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/>
              <a:t>Kako imenujemo skupine pevcev, ki imajo od 1 do 10 članov?</a:t>
            </a:r>
            <a:br>
              <a:rPr lang="sl-SI" dirty="0" smtClean="0"/>
            </a:br>
            <a:r>
              <a:rPr lang="sl-SI" dirty="0" smtClean="0"/>
              <a:t>Poimenuj jih.</a:t>
            </a:r>
            <a:endParaRPr lang="en-US" dirty="0" smtClean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888" y="1893888"/>
            <a:ext cx="6021387" cy="4011612"/>
          </a:xfr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050" y="1884363"/>
            <a:ext cx="4805363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0" y="1954213"/>
            <a:ext cx="5792788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898650"/>
            <a:ext cx="7589837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850" y="1808163"/>
            <a:ext cx="593725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jeZBesedilom 2"/>
          <p:cNvSpPr txBox="1">
            <a:spLocks noChangeArrowheads="1"/>
          </p:cNvSpPr>
          <p:nvPr/>
        </p:nvSpPr>
        <p:spPr bwMode="auto">
          <a:xfrm>
            <a:off x="1187450" y="6092825"/>
            <a:ext cx="124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6 - sekstet</a:t>
            </a:r>
          </a:p>
        </p:txBody>
      </p:sp>
      <p:sp>
        <p:nvSpPr>
          <p:cNvPr id="9" name="PoljeZBesedilom 8"/>
          <p:cNvSpPr txBox="1">
            <a:spLocks noChangeArrowheads="1"/>
          </p:cNvSpPr>
          <p:nvPr/>
        </p:nvSpPr>
        <p:spPr bwMode="auto">
          <a:xfrm>
            <a:off x="3492500" y="6524625"/>
            <a:ext cx="1093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3 - tercet</a:t>
            </a:r>
          </a:p>
        </p:txBody>
      </p:sp>
      <p:sp>
        <p:nvSpPr>
          <p:cNvPr id="10" name="PoljeZBesedilom 9"/>
          <p:cNvSpPr txBox="1">
            <a:spLocks noChangeArrowheads="1"/>
          </p:cNvSpPr>
          <p:nvPr/>
        </p:nvSpPr>
        <p:spPr bwMode="auto">
          <a:xfrm>
            <a:off x="7258050" y="1463675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Arial" panose="020B0604020202020204" pitchFamily="34" charset="0"/>
              </a:rPr>
              <a:t>4 - kvartet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Kaj je to mutiranje glasu?</a:t>
            </a:r>
            <a:endParaRPr lang="en-US" alt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Zaradi</a:t>
            </a:r>
            <a:r>
              <a:rPr lang="en-US" dirty="0" smtClean="0"/>
              <a:t> </a:t>
            </a:r>
            <a:r>
              <a:rPr lang="en-US" dirty="0" err="1" smtClean="0"/>
              <a:t>hormonskih</a:t>
            </a:r>
            <a:r>
              <a:rPr lang="en-US" dirty="0" smtClean="0"/>
              <a:t> </a:t>
            </a:r>
            <a:r>
              <a:rPr lang="en-US" dirty="0" err="1" smtClean="0"/>
              <a:t>sprememb</a:t>
            </a:r>
            <a:r>
              <a:rPr lang="en-US" dirty="0" smtClean="0"/>
              <a:t> </a:t>
            </a:r>
            <a:r>
              <a:rPr lang="en-US" dirty="0" err="1" smtClean="0"/>
              <a:t>postaja</a:t>
            </a:r>
            <a:r>
              <a:rPr lang="en-US" dirty="0" smtClean="0"/>
              <a:t> </a:t>
            </a:r>
            <a:r>
              <a:rPr lang="en-US" dirty="0" err="1" smtClean="0"/>
              <a:t>grlo</a:t>
            </a:r>
            <a:r>
              <a:rPr lang="en-US" dirty="0" smtClean="0"/>
              <a:t> </a:t>
            </a:r>
            <a:r>
              <a:rPr lang="en-US" dirty="0" err="1" smtClean="0"/>
              <a:t>širše</a:t>
            </a:r>
            <a:r>
              <a:rPr lang="en-US" dirty="0" smtClean="0"/>
              <a:t>, </a:t>
            </a:r>
            <a:r>
              <a:rPr lang="en-US" dirty="0" err="1" smtClean="0"/>
              <a:t>glasilke</a:t>
            </a:r>
            <a:r>
              <a:rPr lang="en-US" dirty="0" smtClean="0"/>
              <a:t> pa </a:t>
            </a:r>
            <a:r>
              <a:rPr lang="en-US" dirty="0" err="1" smtClean="0"/>
              <a:t>daljše</a:t>
            </a:r>
            <a:r>
              <a:rPr lang="en-US" dirty="0" smtClean="0"/>
              <a:t> in </a:t>
            </a:r>
            <a:r>
              <a:rPr lang="en-US" dirty="0" err="1" smtClean="0"/>
              <a:t>debelejše</a:t>
            </a:r>
            <a:r>
              <a:rPr lang="en-US" dirty="0" smtClean="0"/>
              <a:t>. </a:t>
            </a:r>
            <a:r>
              <a:rPr lang="en-US" dirty="0" err="1" smtClean="0"/>
              <a:t>Opazil</a:t>
            </a:r>
            <a:r>
              <a:rPr lang="en-US" dirty="0" smtClean="0"/>
              <a:t> </a:t>
            </a:r>
            <a:r>
              <a:rPr lang="en-US" dirty="0" err="1" smtClean="0"/>
              <a:t>boš</a:t>
            </a:r>
            <a:r>
              <a:rPr lang="en-US" dirty="0" smtClean="0"/>
              <a:t>, </a:t>
            </a:r>
            <a:r>
              <a:rPr lang="en-US" dirty="0" err="1" smtClean="0"/>
              <a:t>da</a:t>
            </a:r>
            <a:r>
              <a:rPr lang="en-US" dirty="0" smtClean="0"/>
              <a:t> se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glas</a:t>
            </a:r>
            <a:r>
              <a:rPr lang="en-US" dirty="0" smtClean="0"/>
              <a:t> </a:t>
            </a:r>
            <a:r>
              <a:rPr lang="en-US" dirty="0" err="1" smtClean="0"/>
              <a:t>spreminja</a:t>
            </a:r>
            <a:r>
              <a:rPr lang="en-US" dirty="0" smtClean="0"/>
              <a:t>, </a:t>
            </a:r>
            <a:r>
              <a:rPr lang="en-US" dirty="0" err="1" smtClean="0"/>
              <a:t>postaja</a:t>
            </a:r>
            <a:r>
              <a:rPr lang="en-US" dirty="0" smtClean="0"/>
              <a:t> </a:t>
            </a:r>
            <a:r>
              <a:rPr lang="en-US" dirty="0" err="1" smtClean="0"/>
              <a:t>nižji</a:t>
            </a:r>
            <a:r>
              <a:rPr lang="en-US" dirty="0" smtClean="0"/>
              <a:t>. </a:t>
            </a:r>
            <a:r>
              <a:rPr lang="en-US" dirty="0" err="1" smtClean="0"/>
              <a:t>Spreminjanje</a:t>
            </a:r>
            <a:r>
              <a:rPr lang="en-US" dirty="0" smtClean="0"/>
              <a:t> </a:t>
            </a:r>
            <a:r>
              <a:rPr lang="en-US" dirty="0" err="1" smtClean="0"/>
              <a:t>glasu</a:t>
            </a:r>
            <a:r>
              <a:rPr lang="en-US" dirty="0" smtClean="0"/>
              <a:t> </a:t>
            </a:r>
            <a:r>
              <a:rPr lang="en-US" dirty="0" err="1" smtClean="0"/>
              <a:t>lahko</a:t>
            </a:r>
            <a:r>
              <a:rPr lang="en-US" dirty="0" smtClean="0"/>
              <a:t> </a:t>
            </a:r>
            <a:r>
              <a:rPr lang="en-US" dirty="0" err="1" smtClean="0"/>
              <a:t>traja</a:t>
            </a:r>
            <a:r>
              <a:rPr lang="en-US" dirty="0" smtClean="0"/>
              <a:t> </a:t>
            </a:r>
            <a:r>
              <a:rPr lang="en-US" dirty="0" err="1" smtClean="0"/>
              <a:t>leto</a:t>
            </a:r>
            <a:r>
              <a:rPr lang="en-US" dirty="0" smtClean="0"/>
              <a:t> in </a:t>
            </a:r>
            <a:r>
              <a:rPr lang="en-US" dirty="0" err="1" smtClean="0"/>
              <a:t>več</a:t>
            </a:r>
            <a:r>
              <a:rPr lang="en-US" dirty="0" smtClean="0"/>
              <a:t>, </a:t>
            </a:r>
            <a:r>
              <a:rPr lang="en-US" dirty="0" err="1" smtClean="0"/>
              <a:t>medtem</a:t>
            </a:r>
            <a:r>
              <a:rPr lang="en-US" dirty="0" smtClean="0"/>
              <a:t> pa </a:t>
            </a:r>
            <a:r>
              <a:rPr lang="en-US" dirty="0" err="1" smtClean="0"/>
              <a:t>glas</a:t>
            </a:r>
            <a:r>
              <a:rPr lang="en-US" dirty="0" smtClean="0"/>
              <a:t> </a:t>
            </a:r>
            <a:r>
              <a:rPr lang="en-US" dirty="0" err="1" smtClean="0"/>
              <a:t>včasih</a:t>
            </a:r>
            <a:r>
              <a:rPr lang="en-US" dirty="0" smtClean="0"/>
              <a:t> </a:t>
            </a:r>
            <a:r>
              <a:rPr lang="en-US" dirty="0" err="1" smtClean="0"/>
              <a:t>prav</a:t>
            </a:r>
            <a:r>
              <a:rPr lang="en-US" dirty="0" smtClean="0"/>
              <a:t> </a:t>
            </a:r>
            <a:r>
              <a:rPr lang="en-US" dirty="0" err="1" smtClean="0"/>
              <a:t>neprijetno</a:t>
            </a:r>
            <a:r>
              <a:rPr lang="en-US" dirty="0" smtClean="0"/>
              <a:t> </a:t>
            </a:r>
            <a:r>
              <a:rPr lang="en-US" dirty="0" err="1" smtClean="0"/>
              <a:t>niha</a:t>
            </a:r>
            <a:r>
              <a:rPr lang="en-US" dirty="0" smtClean="0"/>
              <a:t>, med </a:t>
            </a:r>
            <a:r>
              <a:rPr lang="en-US" dirty="0" err="1" smtClean="0"/>
              <a:t>visokim</a:t>
            </a:r>
            <a:r>
              <a:rPr lang="en-US" dirty="0" smtClean="0"/>
              <a:t> </a:t>
            </a:r>
            <a:r>
              <a:rPr lang="en-US" dirty="0" err="1" smtClean="0"/>
              <a:t>otroškim</a:t>
            </a:r>
            <a:r>
              <a:rPr lang="en-US" dirty="0" smtClean="0"/>
              <a:t> in </a:t>
            </a:r>
            <a:r>
              <a:rPr lang="en-US" dirty="0" err="1" smtClean="0"/>
              <a:t>globljim</a:t>
            </a:r>
            <a:r>
              <a:rPr lang="en-US" dirty="0" smtClean="0"/>
              <a:t> </a:t>
            </a:r>
            <a:r>
              <a:rPr lang="en-US" dirty="0" err="1" smtClean="0"/>
              <a:t>moškim</a:t>
            </a:r>
            <a:r>
              <a:rPr lang="en-US" dirty="0" smtClean="0"/>
              <a:t>. </a:t>
            </a:r>
            <a:r>
              <a:rPr lang="en-US" dirty="0" err="1" smtClean="0"/>
              <a:t>Temu</a:t>
            </a:r>
            <a:r>
              <a:rPr lang="en-US" dirty="0" smtClean="0"/>
              <a:t> </a:t>
            </a:r>
            <a:r>
              <a:rPr lang="en-US" dirty="0" err="1" smtClean="0"/>
              <a:t>pravimo</a:t>
            </a:r>
            <a:r>
              <a:rPr lang="en-US" dirty="0" smtClean="0"/>
              <a:t> </a:t>
            </a:r>
            <a:r>
              <a:rPr lang="en-US" dirty="0" err="1" smtClean="0"/>
              <a:t>mutiranje</a:t>
            </a:r>
            <a:r>
              <a:rPr lang="en-US" dirty="0" smtClean="0"/>
              <a:t>. </a:t>
            </a:r>
            <a:r>
              <a:rPr lang="en-US" dirty="0" err="1" smtClean="0"/>
              <a:t>Mogoče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nekaj</a:t>
            </a:r>
            <a:r>
              <a:rPr lang="en-US" dirty="0" smtClean="0"/>
              <a:t> </a:t>
            </a:r>
            <a:r>
              <a:rPr lang="en-US" dirty="0" err="1" smtClean="0"/>
              <a:t>časa</a:t>
            </a:r>
            <a:r>
              <a:rPr lang="en-US" dirty="0" smtClean="0"/>
              <a:t> </a:t>
            </a:r>
            <a:r>
              <a:rPr lang="en-US" dirty="0" err="1" smtClean="0"/>
              <a:t>prekinjena</a:t>
            </a:r>
            <a:r>
              <a:rPr lang="en-US" dirty="0" smtClean="0"/>
              <a:t> </a:t>
            </a:r>
            <a:r>
              <a:rPr lang="en-US" dirty="0" err="1" smtClean="0"/>
              <a:t>tvoja</a:t>
            </a:r>
            <a:r>
              <a:rPr lang="en-US" dirty="0" smtClean="0"/>
              <a:t> </a:t>
            </a:r>
            <a:r>
              <a:rPr lang="en-US" dirty="0" err="1" smtClean="0"/>
              <a:t>pevska</a:t>
            </a:r>
            <a:r>
              <a:rPr lang="en-US" dirty="0" smtClean="0"/>
              <a:t> </a:t>
            </a:r>
            <a:r>
              <a:rPr lang="en-US" dirty="0" err="1" smtClean="0"/>
              <a:t>kariera</a:t>
            </a:r>
            <a:r>
              <a:rPr lang="en-US" dirty="0" smtClean="0"/>
              <a:t> in </a:t>
            </a:r>
            <a:r>
              <a:rPr lang="en-US" dirty="0" err="1" smtClean="0"/>
              <a:t>morda</a:t>
            </a:r>
            <a:r>
              <a:rPr lang="en-US" dirty="0" smtClean="0"/>
              <a:t> </a:t>
            </a:r>
            <a:r>
              <a:rPr lang="en-US" dirty="0" err="1" smtClean="0"/>
              <a:t>boš</a:t>
            </a:r>
            <a:r>
              <a:rPr lang="en-US" dirty="0" smtClean="0"/>
              <a:t> </a:t>
            </a:r>
            <a:r>
              <a:rPr lang="en-US" dirty="0" err="1" smtClean="0"/>
              <a:t>deležen</a:t>
            </a:r>
            <a:r>
              <a:rPr lang="en-US" dirty="0" smtClean="0"/>
              <a:t> </a:t>
            </a:r>
            <a:r>
              <a:rPr lang="en-US" dirty="0" err="1" smtClean="0"/>
              <a:t>kakšnih</a:t>
            </a:r>
            <a:r>
              <a:rPr lang="en-US" dirty="0" smtClean="0"/>
              <a:t> </a:t>
            </a:r>
            <a:r>
              <a:rPr lang="en-US" dirty="0" err="1" smtClean="0"/>
              <a:t>opazk</a:t>
            </a:r>
            <a:r>
              <a:rPr lang="en-US" dirty="0" smtClean="0"/>
              <a:t>. Toda, ne </a:t>
            </a:r>
            <a:r>
              <a:rPr lang="en-US" dirty="0" err="1" smtClean="0"/>
              <a:t>vznemirjaj</a:t>
            </a:r>
            <a:r>
              <a:rPr lang="en-US" dirty="0" smtClean="0"/>
              <a:t> se! </a:t>
            </a:r>
            <a:r>
              <a:rPr lang="en-US" dirty="0" err="1" smtClean="0"/>
              <a:t>Tudi</a:t>
            </a:r>
            <a:r>
              <a:rPr lang="en-US" dirty="0" smtClean="0"/>
              <a:t> </a:t>
            </a:r>
            <a:r>
              <a:rPr lang="en-US" dirty="0" err="1" smtClean="0"/>
              <a:t>slavni</a:t>
            </a:r>
            <a:r>
              <a:rPr lang="en-US" dirty="0" smtClean="0"/>
              <a:t> </a:t>
            </a:r>
            <a:r>
              <a:rPr lang="en-US" dirty="0" err="1" smtClean="0"/>
              <a:t>pevci</a:t>
            </a:r>
            <a:r>
              <a:rPr lang="en-US" dirty="0" smtClean="0"/>
              <a:t> so </a:t>
            </a:r>
            <a:r>
              <a:rPr lang="en-US" dirty="0" err="1" smtClean="0"/>
              <a:t>šli</a:t>
            </a:r>
            <a:r>
              <a:rPr lang="en-US" dirty="0" smtClean="0"/>
              <a:t> </a:t>
            </a:r>
            <a:r>
              <a:rPr lang="en-US" dirty="0" err="1" smtClean="0"/>
              <a:t>skozi</a:t>
            </a:r>
            <a:r>
              <a:rPr lang="en-US" dirty="0" smtClean="0"/>
              <a:t> to </a:t>
            </a:r>
            <a:r>
              <a:rPr lang="en-US" dirty="0" err="1" smtClean="0"/>
              <a:t>obdobje</a:t>
            </a:r>
            <a:r>
              <a:rPr lang="en-US" dirty="0" smtClean="0"/>
              <a:t>. </a:t>
            </a:r>
            <a:r>
              <a:rPr lang="en-US" dirty="0" err="1" smtClean="0"/>
              <a:t>Čez</a:t>
            </a:r>
            <a:r>
              <a:rPr lang="en-US" dirty="0" smtClean="0"/>
              <a:t> </a:t>
            </a:r>
            <a:r>
              <a:rPr lang="en-US" dirty="0" err="1" smtClean="0"/>
              <a:t>leto</a:t>
            </a:r>
            <a:r>
              <a:rPr lang="en-US" dirty="0" smtClean="0"/>
              <a:t> </a:t>
            </a:r>
            <a:r>
              <a:rPr lang="en-US" dirty="0" err="1" smtClean="0"/>
              <a:t>ali</a:t>
            </a:r>
            <a:r>
              <a:rPr lang="en-US" dirty="0" smtClean="0"/>
              <a:t> </a:t>
            </a:r>
            <a:r>
              <a:rPr lang="en-US" dirty="0" err="1" smtClean="0"/>
              <a:t>dve</a:t>
            </a:r>
            <a:r>
              <a:rPr lang="en-US" dirty="0" smtClean="0"/>
              <a:t> </a:t>
            </a:r>
            <a:r>
              <a:rPr lang="en-US" dirty="0" err="1" smtClean="0"/>
              <a:t>bo</a:t>
            </a:r>
            <a:r>
              <a:rPr lang="en-US" dirty="0" smtClean="0"/>
              <a:t> </a:t>
            </a:r>
            <a:r>
              <a:rPr lang="en-US" dirty="0" err="1" smtClean="0"/>
              <a:t>tvoj</a:t>
            </a:r>
            <a:r>
              <a:rPr lang="en-US" dirty="0" smtClean="0"/>
              <a:t> </a:t>
            </a:r>
            <a:r>
              <a:rPr lang="en-US" dirty="0" err="1" smtClean="0"/>
              <a:t>glas</a:t>
            </a:r>
            <a:r>
              <a:rPr lang="en-US" dirty="0" smtClean="0"/>
              <a:t> </a:t>
            </a:r>
            <a:r>
              <a:rPr lang="en-US" dirty="0" err="1" smtClean="0"/>
              <a:t>zopet</a:t>
            </a:r>
            <a:r>
              <a:rPr lang="en-US" dirty="0" smtClean="0"/>
              <a:t> </a:t>
            </a:r>
            <a:r>
              <a:rPr lang="en-US" dirty="0" err="1" smtClean="0"/>
              <a:t>zvenel</a:t>
            </a:r>
            <a:r>
              <a:rPr lang="en-US" dirty="0" smtClean="0"/>
              <a:t> </a:t>
            </a:r>
            <a:r>
              <a:rPr lang="en-US" dirty="0" err="1" smtClean="0"/>
              <a:t>bolj</a:t>
            </a:r>
            <a:r>
              <a:rPr lang="en-US" dirty="0" smtClean="0"/>
              <a:t> </a:t>
            </a:r>
            <a:r>
              <a:rPr lang="en-US" dirty="0" err="1" smtClean="0"/>
              <a:t>čisto</a:t>
            </a:r>
            <a:r>
              <a:rPr lang="en-US" dirty="0" smtClean="0"/>
              <a:t>, </a:t>
            </a:r>
            <a:r>
              <a:rPr lang="en-US" dirty="0" err="1" smtClean="0"/>
              <a:t>predvsem</a:t>
            </a:r>
            <a:r>
              <a:rPr lang="en-US" dirty="0" smtClean="0"/>
              <a:t> pa </a:t>
            </a:r>
            <a:r>
              <a:rPr lang="en-US" dirty="0" err="1" smtClean="0"/>
              <a:t>bolj</a:t>
            </a:r>
            <a:r>
              <a:rPr lang="en-US" dirty="0" smtClean="0"/>
              <a:t> </a:t>
            </a:r>
            <a:r>
              <a:rPr lang="en-US" dirty="0" err="1" smtClean="0"/>
              <a:t>možato</a:t>
            </a:r>
            <a:r>
              <a:rPr lang="en-US" dirty="0" smtClean="0"/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484313"/>
            <a:ext cx="4897437" cy="4314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927</Words>
  <Application>Microsoft Office PowerPoint</Application>
  <PresentationFormat>Diaprojekcija na zaslonu (4:3)</PresentationFormat>
  <Paragraphs>231</Paragraphs>
  <Slides>29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Office Theme</vt:lpstr>
      <vt:lpstr>GLASBENI KVIZ</vt:lpstr>
      <vt:lpstr>1. Kako se imenujejo pevski zbori na                            sliki?</vt:lpstr>
      <vt:lpstr>PowerPointova predstavitev</vt:lpstr>
      <vt:lpstr>PowerPointova predstavitev</vt:lpstr>
      <vt:lpstr>2. Pevski glasovi</vt:lpstr>
      <vt:lpstr>POVEŽI</vt:lpstr>
      <vt:lpstr>Kdo vodi pevski zbor?</vt:lpstr>
      <vt:lpstr>Kako imenujemo skupine pevcev, ki imajo od 1 do 10 članov? Poimenuj jih.</vt:lpstr>
      <vt:lpstr>Kaj je to mutiranje glasu?</vt:lpstr>
      <vt:lpstr>Naštej družine inštrumentov.</vt:lpstr>
      <vt:lpstr>Naštej pihala.</vt:lpstr>
      <vt:lpstr>Kako imenujemo inštrumentaliste, ki igrajo na posamezne inštrumente?</vt:lpstr>
      <vt:lpstr>Naštej trobila.</vt:lpstr>
      <vt:lpstr>Kako imenujemo inštrumentaliste, ki igrajo na posamezne inštrumente?</vt:lpstr>
      <vt:lpstr>Naštej godala?</vt:lpstr>
      <vt:lpstr>Katero godalo je na sliki in kako imenujemo inštrumentalista, ki nanj igra?</vt:lpstr>
      <vt:lpstr>PowerPointova predstavitev</vt:lpstr>
      <vt:lpstr>IN TO JE...</vt:lpstr>
      <vt:lpstr>PowerPointova predstavitev</vt:lpstr>
      <vt:lpstr>Naštej brenkala in jih opiši.</vt:lpstr>
      <vt:lpstr>Naštej inštrumente s tipkami.</vt:lpstr>
      <vt:lpstr>Poimenuj inštrumentaliste, ki igrajo na naslednje inštrumente: </vt:lpstr>
      <vt:lpstr>Naštej tolkala (6).</vt:lpstr>
      <vt:lpstr>Poimenuj naslednja tolkala na slikah. </vt:lpstr>
      <vt:lpstr>Kdo vodi orkester?</vt:lpstr>
      <vt:lpstr>PowerPointova predstavitev</vt:lpstr>
      <vt:lpstr>Kako imenujemo manjše zasedbe inštrumentov?</vt:lpstr>
      <vt:lpstr>PowerPointova predstavitev</vt:lpstr>
      <vt:lpstr>BRAVO!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GLASBENI KVIZ</dc:title>
  <dc:creator>Luka Erznožnik</dc:creator>
  <cp:lastModifiedBy>admin</cp:lastModifiedBy>
  <cp:revision>31</cp:revision>
  <dcterms:created xsi:type="dcterms:W3CDTF">2011-12-13T19:07:35Z</dcterms:created>
  <dcterms:modified xsi:type="dcterms:W3CDTF">2020-03-20T09:32:00Z</dcterms:modified>
</cp:coreProperties>
</file>